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31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32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33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302" r:id="rId2"/>
    <p:sldId id="306" r:id="rId3"/>
    <p:sldId id="380" r:id="rId4"/>
    <p:sldId id="308" r:id="rId5"/>
    <p:sldId id="313" r:id="rId6"/>
    <p:sldId id="379" r:id="rId7"/>
    <p:sldId id="347" r:id="rId8"/>
    <p:sldId id="319" r:id="rId9"/>
    <p:sldId id="318" r:id="rId10"/>
    <p:sldId id="372" r:id="rId11"/>
    <p:sldId id="320" r:id="rId12"/>
    <p:sldId id="382" r:id="rId13"/>
    <p:sldId id="385" r:id="rId14"/>
    <p:sldId id="383" r:id="rId15"/>
    <p:sldId id="384" r:id="rId16"/>
    <p:sldId id="322" r:id="rId17"/>
    <p:sldId id="326" r:id="rId18"/>
    <p:sldId id="316" r:id="rId19"/>
    <p:sldId id="364" r:id="rId20"/>
    <p:sldId id="365" r:id="rId21"/>
    <p:sldId id="358" r:id="rId22"/>
    <p:sldId id="360" r:id="rId23"/>
    <p:sldId id="359" r:id="rId24"/>
    <p:sldId id="367" r:id="rId25"/>
    <p:sldId id="368" r:id="rId26"/>
    <p:sldId id="350" r:id="rId27"/>
    <p:sldId id="311" r:id="rId28"/>
    <p:sldId id="374" r:id="rId29"/>
    <p:sldId id="375" r:id="rId30"/>
    <p:sldId id="376" r:id="rId31"/>
    <p:sldId id="377" r:id="rId32"/>
    <p:sldId id="378" r:id="rId33"/>
    <p:sldId id="381" r:id="rId34"/>
    <p:sldId id="373" r:id="rId35"/>
    <p:sldId id="315" r:id="rId36"/>
    <p:sldId id="330" r:id="rId37"/>
    <p:sldId id="390" r:id="rId38"/>
    <p:sldId id="389" r:id="rId39"/>
    <p:sldId id="391" r:id="rId40"/>
    <p:sldId id="392" r:id="rId41"/>
    <p:sldId id="393" r:id="rId42"/>
    <p:sldId id="396" r:id="rId43"/>
    <p:sldId id="331" r:id="rId44"/>
    <p:sldId id="397" r:id="rId45"/>
    <p:sldId id="317" r:id="rId46"/>
    <p:sldId id="398" r:id="rId47"/>
    <p:sldId id="370" r:id="rId48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毛 宇" initials="毛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47"/>
    <a:srgbClr val="F4E368"/>
    <a:srgbClr val="FFFFFF"/>
    <a:srgbClr val="292C48"/>
    <a:srgbClr val="D89E19"/>
    <a:srgbClr val="F622D8"/>
    <a:srgbClr val="FEFBF5"/>
    <a:srgbClr val="2C2D39"/>
    <a:srgbClr val="242630"/>
    <a:srgbClr val="2A1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91" autoAdjust="0"/>
    <p:restoredTop sz="90551" autoAdjust="0"/>
  </p:normalViewPr>
  <p:slideViewPr>
    <p:cSldViewPr snapToGrid="0" snapToObjects="1">
      <p:cViewPr varScale="1">
        <p:scale>
          <a:sx n="91" d="100"/>
          <a:sy n="91" d="100"/>
        </p:scale>
        <p:origin x="84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EPL_BIG6_SALAR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_AVG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_STD_DEVIATION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LA_LIGA_BIG3_CLUB_RATING_ROLLUP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[EPL_BIG6_SALARY.xlsx]Sheet1!数据透视表1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altLang="zh-CN" sz="1200" b="1" i="0" u="none" strike="noStrike" baseline="0">
                <a:effectLst/>
              </a:rPr>
              <a:t>Total Wages of the BIG 6 Clubs of English Premiere League From Season 14/15 to 20/21</a:t>
            </a:r>
            <a:endParaRPr lang="zh-CN" altLang="en-US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Sheet1!$B$1:$B$2</c:f>
              <c:strCache>
                <c:ptCount val="1"/>
                <c:pt idx="0">
                  <c:v>Arsenal</c:v>
                </c:pt>
              </c:strCache>
            </c:strRef>
          </c:tx>
          <c:spPr>
            <a:ln w="34925" cap="rnd">
              <a:solidFill>
                <a:srgbClr val="FF00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rgbClr val="FF0000"/>
              </a:solidFill>
              <a:ln w="9525">
                <a:solidFill>
                  <a:srgbClr val="FF0000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Sheet1!$B$3:$B$10</c:f>
              <c:numCache>
                <c:formatCode>General</c:formatCode>
                <c:ptCount val="7"/>
                <c:pt idx="0">
                  <c:v>2428000</c:v>
                </c:pt>
                <c:pt idx="1">
                  <c:v>2640000</c:v>
                </c:pt>
                <c:pt idx="2">
                  <c:v>3146000</c:v>
                </c:pt>
                <c:pt idx="3">
                  <c:v>2961000</c:v>
                </c:pt>
                <c:pt idx="4">
                  <c:v>2484000</c:v>
                </c:pt>
                <c:pt idx="5">
                  <c:v>1996000</c:v>
                </c:pt>
                <c:pt idx="6">
                  <c:v>2046000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EAE-43AD-B21D-4B99E4BC2A88}"/>
            </c:ext>
          </c:extLst>
        </c:ser>
        <c:ser>
          <c:idx val="1"/>
          <c:order val="1"/>
          <c:tx>
            <c:strRef>
              <c:f>Sheet1!$C$1:$C$2</c:f>
              <c:strCache>
                <c:ptCount val="1"/>
                <c:pt idx="0">
                  <c:v>Chelsea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Sheet1!$C$3:$C$10</c:f>
              <c:numCache>
                <c:formatCode>General</c:formatCode>
                <c:ptCount val="7"/>
                <c:pt idx="0">
                  <c:v>2571000</c:v>
                </c:pt>
                <c:pt idx="1">
                  <c:v>2847000</c:v>
                </c:pt>
                <c:pt idx="2">
                  <c:v>3379000</c:v>
                </c:pt>
                <c:pt idx="3">
                  <c:v>3508000</c:v>
                </c:pt>
                <c:pt idx="4">
                  <c:v>3367000</c:v>
                </c:pt>
                <c:pt idx="5">
                  <c:v>2775000</c:v>
                </c:pt>
                <c:pt idx="6">
                  <c:v>2698000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EAE-43AD-B21D-4B99E4BC2A88}"/>
            </c:ext>
          </c:extLst>
        </c:ser>
        <c:ser>
          <c:idx val="2"/>
          <c:order val="2"/>
          <c:tx>
            <c:strRef>
              <c:f>Sheet1!$D$1:$D$2</c:f>
              <c:strCache>
                <c:ptCount val="1"/>
                <c:pt idx="0">
                  <c:v>Liverpool</c:v>
                </c:pt>
              </c:strCache>
            </c:strRef>
          </c:tx>
          <c:spPr>
            <a:ln w="34925" cap="rnd">
              <a:solidFill>
                <a:schemeClr val="tx1">
                  <a:lumMod val="10000"/>
                  <a:lumOff val="9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chemeClr val="tx1">
                  <a:lumMod val="10000"/>
                  <a:lumOff val="90000"/>
                </a:schemeClr>
              </a:solidFill>
              <a:ln w="9525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Sheet1!$D$3:$D$10</c:f>
              <c:numCache>
                <c:formatCode>General</c:formatCode>
                <c:ptCount val="7"/>
                <c:pt idx="0">
                  <c:v>1832000</c:v>
                </c:pt>
                <c:pt idx="1">
                  <c:v>2111000</c:v>
                </c:pt>
                <c:pt idx="2">
                  <c:v>2514000</c:v>
                </c:pt>
                <c:pt idx="3">
                  <c:v>2725000</c:v>
                </c:pt>
                <c:pt idx="4">
                  <c:v>2996000</c:v>
                </c:pt>
                <c:pt idx="5">
                  <c:v>2626000</c:v>
                </c:pt>
                <c:pt idx="6">
                  <c:v>3154000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EAE-43AD-B21D-4B99E4BC2A88}"/>
            </c:ext>
          </c:extLst>
        </c:ser>
        <c:ser>
          <c:idx val="3"/>
          <c:order val="3"/>
          <c:tx>
            <c:strRef>
              <c:f>Sheet1!$E$1:$E$2</c:f>
              <c:strCache>
                <c:ptCount val="1"/>
                <c:pt idx="0">
                  <c:v>Manchester City</c:v>
                </c:pt>
              </c:strCache>
            </c:strRef>
          </c:tx>
          <c:spPr>
            <a:ln w="34925" cap="rnd">
              <a:solidFill>
                <a:srgbClr val="D89E19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rgbClr val="D89E19"/>
              </a:solidFill>
              <a:ln w="9525">
                <a:solidFill>
                  <a:schemeClr val="accent4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Sheet1!$E$3:$E$10</c:f>
              <c:numCache>
                <c:formatCode>General</c:formatCode>
                <c:ptCount val="7"/>
                <c:pt idx="0">
                  <c:v>2830000</c:v>
                </c:pt>
                <c:pt idx="1">
                  <c:v>2817000</c:v>
                </c:pt>
                <c:pt idx="2">
                  <c:v>3442000</c:v>
                </c:pt>
                <c:pt idx="3">
                  <c:v>3141000</c:v>
                </c:pt>
                <c:pt idx="4">
                  <c:v>3776000</c:v>
                </c:pt>
                <c:pt idx="5">
                  <c:v>3958000</c:v>
                </c:pt>
                <c:pt idx="6">
                  <c:v>3765000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EAE-43AD-B21D-4B99E4BC2A88}"/>
            </c:ext>
          </c:extLst>
        </c:ser>
        <c:ser>
          <c:idx val="4"/>
          <c:order val="4"/>
          <c:tx>
            <c:strRef>
              <c:f>Sheet1!$F$1:$F$2</c:f>
              <c:strCache>
                <c:ptCount val="1"/>
                <c:pt idx="0">
                  <c:v>Manchester United</c:v>
                </c:pt>
              </c:strCache>
            </c:strRef>
          </c:tx>
          <c:spPr>
            <a:ln w="34925" cap="rnd">
              <a:solidFill>
                <a:srgbClr val="92D05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rgbClr val="92D050"/>
              </a:solidFill>
              <a:ln w="9525">
                <a:solidFill>
                  <a:schemeClr val="accent5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Sheet1!$F$3:$F$10</c:f>
              <c:numCache>
                <c:formatCode>General</c:formatCode>
                <c:ptCount val="7"/>
                <c:pt idx="0">
                  <c:v>2659000</c:v>
                </c:pt>
                <c:pt idx="1">
                  <c:v>2278000</c:v>
                </c:pt>
                <c:pt idx="2">
                  <c:v>3412000</c:v>
                </c:pt>
                <c:pt idx="3">
                  <c:v>3497000</c:v>
                </c:pt>
                <c:pt idx="4">
                  <c:v>3483000</c:v>
                </c:pt>
                <c:pt idx="5">
                  <c:v>2837000</c:v>
                </c:pt>
                <c:pt idx="6">
                  <c:v>2950000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EAE-43AD-B21D-4B99E4BC2A88}"/>
            </c:ext>
          </c:extLst>
        </c:ser>
        <c:ser>
          <c:idx val="5"/>
          <c:order val="5"/>
          <c:tx>
            <c:strRef>
              <c:f>Sheet1!$G$1:$G$2</c:f>
              <c:strCache>
                <c:ptCount val="1"/>
                <c:pt idx="0">
                  <c:v>Tottenham Hotspur</c:v>
                </c:pt>
              </c:strCache>
            </c:strRef>
          </c:tx>
          <c:spPr>
            <a:ln w="34925" cap="rnd">
              <a:solidFill>
                <a:srgbClr val="00B0F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rgbClr val="00B0F0"/>
              </a:solidFill>
              <a:ln w="9525">
                <a:solidFill>
                  <a:schemeClr val="accent6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Sheet1!$G$3:$G$10</c:f>
              <c:numCache>
                <c:formatCode>General</c:formatCode>
                <c:ptCount val="7"/>
                <c:pt idx="0">
                  <c:v>1860000</c:v>
                </c:pt>
                <c:pt idx="1">
                  <c:v>1577000</c:v>
                </c:pt>
                <c:pt idx="2">
                  <c:v>2045000</c:v>
                </c:pt>
                <c:pt idx="3">
                  <c:v>2240000</c:v>
                </c:pt>
                <c:pt idx="4">
                  <c:v>2542000</c:v>
                </c:pt>
                <c:pt idx="5">
                  <c:v>2563500</c:v>
                </c:pt>
                <c:pt idx="6">
                  <c:v>2542000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4EAE-43AD-B21D-4B99E4BC2A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1113888"/>
        <c:axId val="611112248"/>
      </c:lineChart>
      <c:catAx>
        <c:axId val="6111138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season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11112248"/>
        <c:crosses val="autoZero"/>
        <c:auto val="1"/>
        <c:lblAlgn val="ctr"/>
        <c:lblOffset val="100"/>
        <c:noMultiLvlLbl val="0"/>
      </c:catAx>
      <c:valAx>
        <c:axId val="611112248"/>
        <c:scaling>
          <c:orientation val="minMax"/>
          <c:min val="100000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Total wage (</a:t>
                </a:r>
                <a:r>
                  <a:rPr lang="zh-CN" altLang="en-US" sz="900" b="0" i="0" u="none" strike="noStrike" cap="all" baseline="0">
                    <a:effectLst/>
                  </a:rPr>
                  <a:t>€</a:t>
                </a:r>
                <a:r>
                  <a:rPr lang="en-US" altLang="zh-CN"/>
                  <a:t>)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11113888"/>
        <c:crosses val="autoZero"/>
        <c:crossBetween val="between"/>
        <c:dispUnits>
          <c:builtInUnit val="millions"/>
          <c:dispUnitsLbl>
            <c:tx>
              <c:rich>
                <a:bodyPr rot="-5400000" spcFirstLastPara="1" vertOverflow="ellipsis" vert="horz" wrap="square" anchor="ctr" anchorCtr="1">
                  <a:spAutoFit/>
                </a:bodyPr>
                <a:lstStyle/>
                <a:p>
                  <a:pPr>
                    <a:defRPr lang="zh-CN"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>
                <a:spAutoFit/>
              </a:bodyPr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 English Premiere League in Season 20/21</a:t>
            </a:r>
            <a:endParaRPr 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rgbClr val="C86BFB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Sheet1!$A$4:$A$24</c:f>
              <c:strCache>
                <c:ptCount val="20"/>
                <c:pt idx="0">
                  <c:v>Sheffield United</c:v>
                </c:pt>
                <c:pt idx="1">
                  <c:v>West Ham United</c:v>
                </c:pt>
                <c:pt idx="2">
                  <c:v>Burnley</c:v>
                </c:pt>
                <c:pt idx="3">
                  <c:v>Newcastle United</c:v>
                </c:pt>
                <c:pt idx="4">
                  <c:v>Southampton</c:v>
                </c:pt>
                <c:pt idx="5">
                  <c:v>Brighton &amp; Hove Albion</c:v>
                </c:pt>
                <c:pt idx="6">
                  <c:v>Crystal Palace</c:v>
                </c:pt>
                <c:pt idx="7">
                  <c:v>Aston Villa</c:v>
                </c:pt>
                <c:pt idx="8">
                  <c:v>West Bromwich Albion</c:v>
                </c:pt>
                <c:pt idx="9">
                  <c:v>Leeds United</c:v>
                </c:pt>
                <c:pt idx="10">
                  <c:v>Wolverhampton Wanderers</c:v>
                </c:pt>
                <c:pt idx="11">
                  <c:v>Fulham</c:v>
                </c:pt>
                <c:pt idx="12">
                  <c:v>Everton</c:v>
                </c:pt>
                <c:pt idx="13">
                  <c:v>Leicester City</c:v>
                </c:pt>
                <c:pt idx="14">
                  <c:v>Arsenal</c:v>
                </c:pt>
                <c:pt idx="15">
                  <c:v>Tottenham Hotspur</c:v>
                </c:pt>
                <c:pt idx="16">
                  <c:v>Chelsea</c:v>
                </c:pt>
                <c:pt idx="17">
                  <c:v>Manchester United</c:v>
                </c:pt>
                <c:pt idx="18">
                  <c:v>Liverpool</c:v>
                </c:pt>
                <c:pt idx="19">
                  <c:v>Manchester City</c:v>
                </c:pt>
              </c:strCache>
            </c:strRef>
          </c:cat>
          <c:val>
            <c:numRef>
              <c:f>Sheet1!$B$4:$B$24</c:f>
              <c:numCache>
                <c:formatCode>General</c:formatCode>
                <c:ptCount val="20"/>
                <c:pt idx="0">
                  <c:v>634000</c:v>
                </c:pt>
                <c:pt idx="1">
                  <c:v>850000</c:v>
                </c:pt>
                <c:pt idx="2">
                  <c:v>926000</c:v>
                </c:pt>
                <c:pt idx="3">
                  <c:v>993000</c:v>
                </c:pt>
                <c:pt idx="4">
                  <c:v>1021000</c:v>
                </c:pt>
                <c:pt idx="5">
                  <c:v>1068000</c:v>
                </c:pt>
                <c:pt idx="6">
                  <c:v>1131000</c:v>
                </c:pt>
                <c:pt idx="7">
                  <c:v>1141000</c:v>
                </c:pt>
                <c:pt idx="8">
                  <c:v>1161000</c:v>
                </c:pt>
                <c:pt idx="9">
                  <c:v>1212500</c:v>
                </c:pt>
                <c:pt idx="10">
                  <c:v>1344000</c:v>
                </c:pt>
                <c:pt idx="11">
                  <c:v>1616000</c:v>
                </c:pt>
                <c:pt idx="12">
                  <c:v>1872000</c:v>
                </c:pt>
                <c:pt idx="13">
                  <c:v>1981000</c:v>
                </c:pt>
                <c:pt idx="14">
                  <c:v>2046000</c:v>
                </c:pt>
                <c:pt idx="15">
                  <c:v>2542000</c:v>
                </c:pt>
                <c:pt idx="16">
                  <c:v>2698000</c:v>
                </c:pt>
                <c:pt idx="17">
                  <c:v>2950000</c:v>
                </c:pt>
                <c:pt idx="18">
                  <c:v>3154000</c:v>
                </c:pt>
                <c:pt idx="19">
                  <c:v>3765000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F4-4F24-A82D-1E5D94BA69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lang="zh-CN"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lang="zh-CN"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>
                  <a:spAutoFit/>
                </a:bodyPr>
                <a:lstStyle/>
                <a:p>
                  <a:pPr>
                    <a:defRPr lang="zh-CN"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>
                <a:spAutoFit/>
              </a:bodyPr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 (2)!数据透视表2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 French League 1 in Season 20/21</a:t>
            </a:r>
            <a:endParaRPr lang="en-US" alt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'Sheet1 (2)'!$B$3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'Sheet1 (2)'!$A$4:$A$24</c:f>
              <c:strCache>
                <c:ptCount val="20"/>
                <c:pt idx="0">
                  <c:v>Dijon FCO</c:v>
                </c:pt>
                <c:pt idx="1">
                  <c:v>Stade Brestois 29</c:v>
                </c:pt>
                <c:pt idx="2">
                  <c:v>Nîmes Olympique</c:v>
                </c:pt>
                <c:pt idx="3">
                  <c:v>FC Metz</c:v>
                </c:pt>
                <c:pt idx="4">
                  <c:v>FC Lorient</c:v>
                </c:pt>
                <c:pt idx="5">
                  <c:v>Stade de Reims</c:v>
                </c:pt>
                <c:pt idx="6">
                  <c:v>Angers SCO</c:v>
                </c:pt>
                <c:pt idx="7">
                  <c:v>FC Nantes</c:v>
                </c:pt>
                <c:pt idx="8">
                  <c:v>RC Strasbourg Alsace</c:v>
                </c:pt>
                <c:pt idx="9">
                  <c:v>AS Saint-Étienne</c:v>
                </c:pt>
                <c:pt idx="10">
                  <c:v>Montpellier HSC</c:v>
                </c:pt>
                <c:pt idx="11">
                  <c:v>Racing Club de Lens</c:v>
                </c:pt>
                <c:pt idx="12">
                  <c:v>FC Girondins de Bordeaux</c:v>
                </c:pt>
                <c:pt idx="13">
                  <c:v>OGC Nice</c:v>
                </c:pt>
                <c:pt idx="14">
                  <c:v>LOSC Lille</c:v>
                </c:pt>
                <c:pt idx="15">
                  <c:v>Stade Rennais FC</c:v>
                </c:pt>
                <c:pt idx="16">
                  <c:v>Olympique de Marseille</c:v>
                </c:pt>
                <c:pt idx="17">
                  <c:v>Olympique Lyonnais</c:v>
                </c:pt>
                <c:pt idx="18">
                  <c:v>AS Monaco</c:v>
                </c:pt>
                <c:pt idx="19">
                  <c:v>Paris Saint-Germain</c:v>
                </c:pt>
              </c:strCache>
            </c:strRef>
          </c:cat>
          <c:val>
            <c:numRef>
              <c:f>'Sheet1 (2)'!$B$4:$B$24</c:f>
              <c:numCache>
                <c:formatCode>General</c:formatCode>
                <c:ptCount val="20"/>
                <c:pt idx="0">
                  <c:v>183100</c:v>
                </c:pt>
                <c:pt idx="1">
                  <c:v>243000</c:v>
                </c:pt>
                <c:pt idx="2">
                  <c:v>286000</c:v>
                </c:pt>
                <c:pt idx="3">
                  <c:v>291500</c:v>
                </c:pt>
                <c:pt idx="4">
                  <c:v>320000</c:v>
                </c:pt>
                <c:pt idx="5">
                  <c:v>350000</c:v>
                </c:pt>
                <c:pt idx="6">
                  <c:v>361000</c:v>
                </c:pt>
                <c:pt idx="7">
                  <c:v>404000</c:v>
                </c:pt>
                <c:pt idx="8">
                  <c:v>415000</c:v>
                </c:pt>
                <c:pt idx="9">
                  <c:v>433100</c:v>
                </c:pt>
                <c:pt idx="10">
                  <c:v>487000</c:v>
                </c:pt>
                <c:pt idx="11">
                  <c:v>513000</c:v>
                </c:pt>
                <c:pt idx="12">
                  <c:v>534000</c:v>
                </c:pt>
                <c:pt idx="13">
                  <c:v>546000</c:v>
                </c:pt>
                <c:pt idx="14">
                  <c:v>587150</c:v>
                </c:pt>
                <c:pt idx="15">
                  <c:v>749000</c:v>
                </c:pt>
                <c:pt idx="16">
                  <c:v>780950</c:v>
                </c:pt>
                <c:pt idx="17">
                  <c:v>1004000</c:v>
                </c:pt>
                <c:pt idx="18">
                  <c:v>1054000</c:v>
                </c:pt>
                <c:pt idx="19">
                  <c:v>2125550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F3-4671-8C33-E80637495A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lang="zh-CN"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lang="zh-CN"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>
                  <a:spAutoFit/>
                </a:bodyPr>
                <a:lstStyle/>
                <a:p>
                  <a:pPr>
                    <a:defRPr lang="zh-CN"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>
                <a:spAutoFit/>
              </a:bodyPr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 (3)!数据透视表2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 German 1. Bundesliga in Season 20/21</a:t>
            </a:r>
            <a:endParaRPr lang="en-US" alt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'Sheet1 (3)'!$B$3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'Sheet1 (3)'!$A$4:$A$22</c:f>
              <c:strCache>
                <c:ptCount val="18"/>
                <c:pt idx="0">
                  <c:v>DSC Arminia Bielefeld</c:v>
                </c:pt>
                <c:pt idx="1">
                  <c:v>VfB Stuttgart</c:v>
                </c:pt>
                <c:pt idx="2">
                  <c:v>1. FC Union Berlin</c:v>
                </c:pt>
                <c:pt idx="3">
                  <c:v>SC Freiburg</c:v>
                </c:pt>
                <c:pt idx="4">
                  <c:v>1. FSV Mainz 05</c:v>
                </c:pt>
                <c:pt idx="5">
                  <c:v>1. FC Köln</c:v>
                </c:pt>
                <c:pt idx="6">
                  <c:v>SV Werder Bremen</c:v>
                </c:pt>
                <c:pt idx="7">
                  <c:v>FC Augsburg</c:v>
                </c:pt>
                <c:pt idx="8">
                  <c:v>FC Schalke 04</c:v>
                </c:pt>
                <c:pt idx="9">
                  <c:v>Eintracht Frankfurt</c:v>
                </c:pt>
                <c:pt idx="10">
                  <c:v>TSG 1899 Hoffenheim</c:v>
                </c:pt>
                <c:pt idx="11">
                  <c:v>Hertha BSC</c:v>
                </c:pt>
                <c:pt idx="12">
                  <c:v>Borussia Mönchengladbach</c:v>
                </c:pt>
                <c:pt idx="13">
                  <c:v>VfL Wolfsburg</c:v>
                </c:pt>
                <c:pt idx="14">
                  <c:v>RB Leipzig</c:v>
                </c:pt>
                <c:pt idx="15">
                  <c:v>Bayer 04 Leverkusen</c:v>
                </c:pt>
                <c:pt idx="16">
                  <c:v>Borussia Dortmund</c:v>
                </c:pt>
                <c:pt idx="17">
                  <c:v>FC Bayern München</c:v>
                </c:pt>
              </c:strCache>
            </c:strRef>
          </c:cat>
          <c:val>
            <c:numRef>
              <c:f>'Sheet1 (3)'!$B$4:$B$22</c:f>
              <c:numCache>
                <c:formatCode>General</c:formatCode>
                <c:ptCount val="18"/>
                <c:pt idx="0">
                  <c:v>315000</c:v>
                </c:pt>
                <c:pt idx="1">
                  <c:v>361300</c:v>
                </c:pt>
                <c:pt idx="2">
                  <c:v>440600</c:v>
                </c:pt>
                <c:pt idx="3">
                  <c:v>448000</c:v>
                </c:pt>
                <c:pt idx="4">
                  <c:v>448000</c:v>
                </c:pt>
                <c:pt idx="5">
                  <c:v>456000</c:v>
                </c:pt>
                <c:pt idx="6">
                  <c:v>502000</c:v>
                </c:pt>
                <c:pt idx="7">
                  <c:v>504000</c:v>
                </c:pt>
                <c:pt idx="8">
                  <c:v>505000</c:v>
                </c:pt>
                <c:pt idx="9">
                  <c:v>585000</c:v>
                </c:pt>
                <c:pt idx="10">
                  <c:v>725000</c:v>
                </c:pt>
                <c:pt idx="11">
                  <c:v>769500</c:v>
                </c:pt>
                <c:pt idx="12">
                  <c:v>854600</c:v>
                </c:pt>
                <c:pt idx="13">
                  <c:v>888000</c:v>
                </c:pt>
                <c:pt idx="14">
                  <c:v>1044550</c:v>
                </c:pt>
                <c:pt idx="15">
                  <c:v>1230000</c:v>
                </c:pt>
                <c:pt idx="16">
                  <c:v>1314000</c:v>
                </c:pt>
                <c:pt idx="17">
                  <c:v>1802000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89-4C09-B048-DC76B33A23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lang="zh-CN"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lang="zh-CN"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>
                  <a:spAutoFit/>
                </a:bodyPr>
                <a:lstStyle/>
                <a:p>
                  <a:pPr>
                    <a:defRPr lang="zh-CN"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>
                <a:spAutoFit/>
              </a:bodyPr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 (4)!数据透视表2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</a:t>
            </a:r>
            <a:r>
              <a:rPr lang="en-US" sz="1200" baseline="0"/>
              <a:t> Italian Serie A </a:t>
            </a:r>
            <a:r>
              <a:rPr lang="en-US" sz="1200"/>
              <a:t>in Season 20/21</a:t>
            </a:r>
            <a:endParaRPr lang="en-US" alt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'Sheet1 (4)'!$B$3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'Sheet1 (4)'!$A$4:$A$24</c:f>
              <c:strCache>
                <c:ptCount val="20"/>
                <c:pt idx="0">
                  <c:v>Crotone</c:v>
                </c:pt>
                <c:pt idx="1">
                  <c:v>Benevento</c:v>
                </c:pt>
                <c:pt idx="2">
                  <c:v>Sampdoria</c:v>
                </c:pt>
                <c:pt idx="3">
                  <c:v>Genoa</c:v>
                </c:pt>
                <c:pt idx="4">
                  <c:v>Udinese</c:v>
                </c:pt>
                <c:pt idx="5">
                  <c:v>Spezia</c:v>
                </c:pt>
                <c:pt idx="6">
                  <c:v>Hellas Verona</c:v>
                </c:pt>
                <c:pt idx="7">
                  <c:v>Cagliari</c:v>
                </c:pt>
                <c:pt idx="8">
                  <c:v>Bologna</c:v>
                </c:pt>
                <c:pt idx="9">
                  <c:v>Parma</c:v>
                </c:pt>
                <c:pt idx="10">
                  <c:v>Sassuolo</c:v>
                </c:pt>
                <c:pt idx="11">
                  <c:v>Milan</c:v>
                </c:pt>
                <c:pt idx="12">
                  <c:v>Torino</c:v>
                </c:pt>
                <c:pt idx="13">
                  <c:v>Fiorentina</c:v>
                </c:pt>
                <c:pt idx="14">
                  <c:v>Roma</c:v>
                </c:pt>
                <c:pt idx="15">
                  <c:v>Atalanta</c:v>
                </c:pt>
                <c:pt idx="16">
                  <c:v>Lazio</c:v>
                </c:pt>
                <c:pt idx="17">
                  <c:v>Napoli</c:v>
                </c:pt>
                <c:pt idx="18">
                  <c:v>Juventus</c:v>
                </c:pt>
                <c:pt idx="19">
                  <c:v>Inter</c:v>
                </c:pt>
              </c:strCache>
            </c:strRef>
          </c:cat>
          <c:val>
            <c:numRef>
              <c:f>'Sheet1 (4)'!$B$4:$B$24</c:f>
              <c:numCache>
                <c:formatCode>General</c:formatCode>
                <c:ptCount val="20"/>
                <c:pt idx="0">
                  <c:v>150300</c:v>
                </c:pt>
                <c:pt idx="1">
                  <c:v>285900</c:v>
                </c:pt>
                <c:pt idx="2">
                  <c:v>310000</c:v>
                </c:pt>
                <c:pt idx="3">
                  <c:v>325700</c:v>
                </c:pt>
                <c:pt idx="4">
                  <c:v>345450</c:v>
                </c:pt>
                <c:pt idx="5">
                  <c:v>360000</c:v>
                </c:pt>
                <c:pt idx="6">
                  <c:v>466000</c:v>
                </c:pt>
                <c:pt idx="7">
                  <c:v>536000</c:v>
                </c:pt>
                <c:pt idx="8">
                  <c:v>548000</c:v>
                </c:pt>
                <c:pt idx="9">
                  <c:v>569000</c:v>
                </c:pt>
                <c:pt idx="10">
                  <c:v>589000</c:v>
                </c:pt>
                <c:pt idx="11">
                  <c:v>807000</c:v>
                </c:pt>
                <c:pt idx="12">
                  <c:v>862000</c:v>
                </c:pt>
                <c:pt idx="13">
                  <c:v>977550</c:v>
                </c:pt>
                <c:pt idx="14">
                  <c:v>1092000</c:v>
                </c:pt>
                <c:pt idx="15">
                  <c:v>1297000</c:v>
                </c:pt>
                <c:pt idx="16">
                  <c:v>1513000</c:v>
                </c:pt>
                <c:pt idx="17">
                  <c:v>1833000</c:v>
                </c:pt>
                <c:pt idx="18">
                  <c:v>2161000</c:v>
                </c:pt>
                <c:pt idx="19">
                  <c:v>2776000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EB-4244-A94C-3B98B71344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lang="zh-CN"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lang="zh-CN"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>
                  <a:spAutoFit/>
                </a:bodyPr>
                <a:lstStyle/>
                <a:p>
                  <a:pPr>
                    <a:defRPr lang="zh-CN"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>
                <a:spAutoFit/>
              </a:bodyPr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 (5)!数据透视表2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</a:t>
            </a:r>
            <a:r>
              <a:rPr lang="en-US" sz="1200" baseline="0"/>
              <a:t> Spainish La Liga </a:t>
            </a:r>
            <a:r>
              <a:rPr lang="en-US" sz="1200"/>
              <a:t>in Season 20/21</a:t>
            </a:r>
            <a:endParaRPr lang="en-US" alt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'Sheet1 (5)'!$B$3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rgbClr val="EE2A3D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'Sheet1 (5)'!$A$4:$A$24</c:f>
              <c:strCache>
                <c:ptCount val="20"/>
                <c:pt idx="0">
                  <c:v>Elche CF</c:v>
                </c:pt>
                <c:pt idx="1">
                  <c:v>SD Huesca</c:v>
                </c:pt>
                <c:pt idx="2">
                  <c:v>Real Valladolid CF</c:v>
                </c:pt>
                <c:pt idx="3">
                  <c:v>RC Celta</c:v>
                </c:pt>
                <c:pt idx="4">
                  <c:v>Cádiz CF</c:v>
                </c:pt>
                <c:pt idx="5">
                  <c:v>Deportivo Alavés</c:v>
                </c:pt>
                <c:pt idx="6">
                  <c:v>Granada CF</c:v>
                </c:pt>
                <c:pt idx="7">
                  <c:v>Levante UD</c:v>
                </c:pt>
                <c:pt idx="8">
                  <c:v>Athletic Club de Bilbao</c:v>
                </c:pt>
                <c:pt idx="9">
                  <c:v>SD Eibar</c:v>
                </c:pt>
                <c:pt idx="10">
                  <c:v>Getafe CF</c:v>
                </c:pt>
                <c:pt idx="11">
                  <c:v>Real Betis</c:v>
                </c:pt>
                <c:pt idx="12">
                  <c:v>CA Osasuna</c:v>
                </c:pt>
                <c:pt idx="13">
                  <c:v>Real Sociedad</c:v>
                </c:pt>
                <c:pt idx="14">
                  <c:v>Valencia CF</c:v>
                </c:pt>
                <c:pt idx="15">
                  <c:v>Villarreal CF</c:v>
                </c:pt>
                <c:pt idx="16">
                  <c:v>Sevilla FC</c:v>
                </c:pt>
                <c:pt idx="17">
                  <c:v>Atlético Madrid</c:v>
                </c:pt>
                <c:pt idx="18">
                  <c:v>FC Barcelona</c:v>
                </c:pt>
                <c:pt idx="19">
                  <c:v>Real Madrid</c:v>
                </c:pt>
              </c:strCache>
            </c:strRef>
          </c:cat>
          <c:val>
            <c:numRef>
              <c:f>'Sheet1 (5)'!$B$4:$B$24</c:f>
              <c:numCache>
                <c:formatCode>General</c:formatCode>
                <c:ptCount val="20"/>
                <c:pt idx="0">
                  <c:v>208950</c:v>
                </c:pt>
                <c:pt idx="1">
                  <c:v>345000</c:v>
                </c:pt>
                <c:pt idx="2">
                  <c:v>435000</c:v>
                </c:pt>
                <c:pt idx="3">
                  <c:v>447300</c:v>
                </c:pt>
                <c:pt idx="4">
                  <c:v>492000</c:v>
                </c:pt>
                <c:pt idx="5">
                  <c:v>495000</c:v>
                </c:pt>
                <c:pt idx="6">
                  <c:v>539000</c:v>
                </c:pt>
                <c:pt idx="7">
                  <c:v>563000</c:v>
                </c:pt>
                <c:pt idx="8">
                  <c:v>563000</c:v>
                </c:pt>
                <c:pt idx="9">
                  <c:v>563000</c:v>
                </c:pt>
                <c:pt idx="10">
                  <c:v>565500</c:v>
                </c:pt>
                <c:pt idx="11">
                  <c:v>585000</c:v>
                </c:pt>
                <c:pt idx="12">
                  <c:v>612500</c:v>
                </c:pt>
                <c:pt idx="13">
                  <c:v>691000</c:v>
                </c:pt>
                <c:pt idx="14">
                  <c:v>714900</c:v>
                </c:pt>
                <c:pt idx="15">
                  <c:v>813500</c:v>
                </c:pt>
                <c:pt idx="16">
                  <c:v>814000</c:v>
                </c:pt>
                <c:pt idx="17">
                  <c:v>1597000</c:v>
                </c:pt>
                <c:pt idx="18">
                  <c:v>4738000</c:v>
                </c:pt>
                <c:pt idx="19">
                  <c:v>4848000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2A-46F5-A78A-098299D679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lang="zh-CN"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lang="zh-CN"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>
                  <a:spAutoFit/>
                </a:bodyPr>
                <a:lstStyle/>
                <a:p>
                  <a:pPr>
                    <a:defRPr lang="zh-CN"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>
                <a:spAutoFit/>
              </a:bodyPr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[CLUB_RANK_BY_PLAYER_VALUE_IN_BIG_FIVE_LEAGUES_AVG.xlsx]Sheet1!数据透视表2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altLang="zh-CN" sz="1200" b="1" i="0" baseline="0">
                <a:effectLst>
                  <a:outerShdw blurRad="50800" dist="38100" dir="5400000" algn="t" rotWithShape="0">
                    <a:srgbClr val="000000">
                      <a:alpha val="40000"/>
                    </a:srgbClr>
                  </a:outerShdw>
                </a:effectLst>
              </a:rPr>
              <a:t>Average of Total Wage In Season 20/21</a:t>
            </a:r>
            <a:endParaRPr lang="zh-CN" altLang="zh-CN" sz="12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5"/>
                <c:pt idx="0">
                  <c:v>French Ligue 1</c:v>
                </c:pt>
                <c:pt idx="1">
                  <c:v>German 1. Bundesliga</c:v>
                </c:pt>
                <c:pt idx="2">
                  <c:v>Italian Serie A</c:v>
                </c:pt>
                <c:pt idx="3">
                  <c:v>Spain Primera Division</c:v>
                </c:pt>
                <c:pt idx="4">
                  <c:v>English Premier League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5"/>
                <c:pt idx="0">
                  <c:v>583367.5</c:v>
                </c:pt>
                <c:pt idx="1">
                  <c:v>732919.44440000004</c:v>
                </c:pt>
                <c:pt idx="2">
                  <c:v>890195</c:v>
                </c:pt>
                <c:pt idx="3">
                  <c:v>1031532.5</c:v>
                </c:pt>
                <c:pt idx="4">
                  <c:v>1705275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BD-4461-A8B8-E0288C7671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641901656"/>
        <c:axId val="641898376"/>
      </c:barChart>
      <c:catAx>
        <c:axId val="6419016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league name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41898376"/>
        <c:crosses val="autoZero"/>
        <c:auto val="1"/>
        <c:lblAlgn val="ctr"/>
        <c:lblOffset val="100"/>
        <c:noMultiLvlLbl val="0"/>
      </c:catAx>
      <c:valAx>
        <c:axId val="641898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average Total wage (€)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41901656"/>
        <c:crosses val="autoZero"/>
        <c:crossBetween val="between"/>
        <c:dispUnits>
          <c:builtInUnit val="millions"/>
          <c:dispUnitsLbl>
            <c:tx>
              <c:rich>
                <a:bodyPr rot="-5400000" spcFirstLastPara="1" vertOverflow="ellipsis" vert="horz" wrap="square" anchor="ctr" anchorCtr="1">
                  <a:spAutoFit/>
                </a:bodyPr>
                <a:lstStyle/>
                <a:p>
                  <a:pPr>
                    <a:defRPr lang="zh-CN"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>
                <a:spAutoFit/>
              </a:bodyPr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[CLUB_RANK_BY_PLAYER_VALUE_IN_BIG_FIVE_LEAGUES_STD_DEVIATION.xlsx]Sheet1!数据透视表1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altLang="zh-CN" sz="1200"/>
              <a:t>Standard Deviation of Total Wage In Season</a:t>
            </a:r>
            <a:r>
              <a:rPr lang="en-US" altLang="zh-CN" sz="1200" baseline="0"/>
              <a:t> 20/21</a:t>
            </a:r>
            <a:endParaRPr lang="zh-CN" altLang="en-US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汇总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5"/>
                <c:pt idx="0">
                  <c:v>German 1. Bundesliga</c:v>
                </c:pt>
                <c:pt idx="1">
                  <c:v>French Ligue 1</c:v>
                </c:pt>
                <c:pt idx="2">
                  <c:v>Italian Serie A</c:v>
                </c:pt>
                <c:pt idx="3">
                  <c:v>English Premier League</c:v>
                </c:pt>
                <c:pt idx="4">
                  <c:v>Spain Primera Division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5"/>
                <c:pt idx="0">
                  <c:v>385994.65638892201</c:v>
                </c:pt>
                <c:pt idx="1">
                  <c:v>422336.44741929299</c:v>
                </c:pt>
                <c:pt idx="2">
                  <c:v>686719.20515229495</c:v>
                </c:pt>
                <c:pt idx="3">
                  <c:v>865735.83550353197</c:v>
                </c:pt>
                <c:pt idx="4">
                  <c:v>1281631.5418515301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8C-44F1-9742-3317C6EF7D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593109912"/>
        <c:axId val="593104992"/>
      </c:barChart>
      <c:catAx>
        <c:axId val="5931099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LEAGUE NAME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93104992"/>
        <c:crosses val="autoZero"/>
        <c:auto val="1"/>
        <c:lblAlgn val="ctr"/>
        <c:lblOffset val="100"/>
        <c:noMultiLvlLbl val="0"/>
      </c:catAx>
      <c:valAx>
        <c:axId val="593104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STANDARD</a:t>
                </a:r>
                <a:r>
                  <a:rPr lang="en-US" altLang="zh-CN" baseline="0"/>
                  <a:t> DEVIATION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93109912"/>
        <c:crosses val="autoZero"/>
        <c:crossBetween val="between"/>
        <c:dispUnits>
          <c:builtInUnit val="thousands"/>
          <c:dispUnitsLbl>
            <c:tx>
              <c:rich>
                <a:bodyPr rot="-5400000" spcFirstLastPara="1" vertOverflow="ellipsis" vert="horz" wrap="square" anchor="ctr" anchorCtr="1">
                  <a:spAutoFit/>
                </a:bodyPr>
                <a:lstStyle/>
                <a:p>
                  <a:pPr>
                    <a:defRPr lang="zh-CN"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thousand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>
                <a:spAutoFit/>
              </a:bodyPr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[LA_LIGA_BIG3_CLUB_RATING_ROLLUP.xlsx]Sheet2!数据透视表4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altLang="zh-CN" sz="1200">
                <a:effectLst/>
              </a:rPr>
              <a:t>A Comparison of the Big 3 Clubs of La Liga in Terms of Overall Ratings of Different Positions from Season 18/19 to 20/21</a:t>
            </a:r>
            <a:endParaRPr lang="zh-CN" altLang="zh-CN" sz="12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1"/>
          <c:order val="0"/>
          <c:tx>
            <c:strRef>
              <c:f>Sheet2!$B$1:$B$2</c:f>
              <c:strCache>
                <c:ptCount val="1"/>
                <c:pt idx="0">
                  <c:v>Atlético Madrid</c:v>
                </c:pt>
              </c:strCache>
            </c:strRef>
          </c:tx>
          <c:spPr>
            <a:solidFill>
              <a:srgbClr val="99FF99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Sheet2!$A$3:$A$18</c:f>
              <c:multiLvlStrCache>
                <c:ptCount val="12"/>
                <c:lvl>
                  <c:pt idx="0">
                    <c:v>forward</c:v>
                  </c:pt>
                  <c:pt idx="1">
                    <c:v>midfielder</c:v>
                  </c:pt>
                  <c:pt idx="2">
                    <c:v>defender</c:v>
                  </c:pt>
                  <c:pt idx="3">
                    <c:v>overall</c:v>
                  </c:pt>
                  <c:pt idx="4">
                    <c:v>forward</c:v>
                  </c:pt>
                  <c:pt idx="5">
                    <c:v>midfielder</c:v>
                  </c:pt>
                  <c:pt idx="6">
                    <c:v>defender</c:v>
                  </c:pt>
                  <c:pt idx="7">
                    <c:v>overall</c:v>
                  </c:pt>
                  <c:pt idx="8">
                    <c:v>forward</c:v>
                  </c:pt>
                  <c:pt idx="9">
                    <c:v>midfielder</c:v>
                  </c:pt>
                  <c:pt idx="10">
                    <c:v>defender</c:v>
                  </c:pt>
                  <c:pt idx="11">
                    <c:v>overall</c:v>
                  </c:pt>
                </c:lvl>
                <c:lvl>
                  <c:pt idx="0">
                    <c:v>18/19</c:v>
                  </c:pt>
                  <c:pt idx="4">
                    <c:v>19/20</c:v>
                  </c:pt>
                  <c:pt idx="8">
                    <c:v>20/21</c:v>
                  </c:pt>
                </c:lvl>
              </c:multiLvlStrCache>
            </c:multiLvlStrRef>
          </c:cat>
          <c:val>
            <c:numRef>
              <c:f>Sheet2!$B$3:$B$18</c:f>
              <c:numCache>
                <c:formatCode>General</c:formatCode>
                <c:ptCount val="12"/>
                <c:pt idx="0">
                  <c:v>74.454499999999996</c:v>
                </c:pt>
                <c:pt idx="1">
                  <c:v>75.714299999999994</c:v>
                </c:pt>
                <c:pt idx="2">
                  <c:v>75.142899999999997</c:v>
                </c:pt>
                <c:pt idx="3">
                  <c:v>75.031300000000002</c:v>
                </c:pt>
                <c:pt idx="4">
                  <c:v>73.153800000000004</c:v>
                </c:pt>
                <c:pt idx="5">
                  <c:v>77.3</c:v>
                </c:pt>
                <c:pt idx="6">
                  <c:v>76.357100000000003</c:v>
                </c:pt>
                <c:pt idx="7">
                  <c:v>75.486500000000007</c:v>
                </c:pt>
                <c:pt idx="8">
                  <c:v>74.142899999999997</c:v>
                </c:pt>
                <c:pt idx="9">
                  <c:v>77.583299999999994</c:v>
                </c:pt>
                <c:pt idx="10">
                  <c:v>77.142899999999997</c:v>
                </c:pt>
                <c:pt idx="11">
                  <c:v>76.224999999999994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8A-48DA-B086-D1E63AFE8E55}"/>
            </c:ext>
          </c:extLst>
        </c:ser>
        <c:ser>
          <c:idx val="2"/>
          <c:order val="1"/>
          <c:tx>
            <c:strRef>
              <c:f>Sheet2!$C$1:$C$2</c:f>
              <c:strCache>
                <c:ptCount val="1"/>
                <c:pt idx="0">
                  <c:v>FC Barcelona</c:v>
                </c:pt>
              </c:strCache>
            </c:strRef>
          </c:tx>
          <c:spPr>
            <a:solidFill>
              <a:srgbClr val="CC33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Sheet2!$A$3:$A$18</c:f>
              <c:multiLvlStrCache>
                <c:ptCount val="12"/>
                <c:lvl>
                  <c:pt idx="0">
                    <c:v>forward</c:v>
                  </c:pt>
                  <c:pt idx="1">
                    <c:v>midfielder</c:v>
                  </c:pt>
                  <c:pt idx="2">
                    <c:v>defender</c:v>
                  </c:pt>
                  <c:pt idx="3">
                    <c:v>overall</c:v>
                  </c:pt>
                  <c:pt idx="4">
                    <c:v>forward</c:v>
                  </c:pt>
                  <c:pt idx="5">
                    <c:v>midfielder</c:v>
                  </c:pt>
                  <c:pt idx="6">
                    <c:v>defender</c:v>
                  </c:pt>
                  <c:pt idx="7">
                    <c:v>overall</c:v>
                  </c:pt>
                  <c:pt idx="8">
                    <c:v>forward</c:v>
                  </c:pt>
                  <c:pt idx="9">
                    <c:v>midfielder</c:v>
                  </c:pt>
                  <c:pt idx="10">
                    <c:v>defender</c:v>
                  </c:pt>
                  <c:pt idx="11">
                    <c:v>overall</c:v>
                  </c:pt>
                </c:lvl>
                <c:lvl>
                  <c:pt idx="0">
                    <c:v>18/19</c:v>
                  </c:pt>
                  <c:pt idx="4">
                    <c:v>19/20</c:v>
                  </c:pt>
                  <c:pt idx="8">
                    <c:v>20/21</c:v>
                  </c:pt>
                </c:lvl>
              </c:multiLvlStrCache>
            </c:multiLvlStrRef>
          </c:cat>
          <c:val>
            <c:numRef>
              <c:f>Sheet2!$C$3:$C$18</c:f>
              <c:numCache>
                <c:formatCode>General</c:formatCode>
                <c:ptCount val="12"/>
                <c:pt idx="0">
                  <c:v>79.75</c:v>
                </c:pt>
                <c:pt idx="1">
                  <c:v>80.666700000000006</c:v>
                </c:pt>
                <c:pt idx="2">
                  <c:v>77.785700000000006</c:v>
                </c:pt>
                <c:pt idx="3">
                  <c:v>79.264700000000005</c:v>
                </c:pt>
                <c:pt idx="4">
                  <c:v>77</c:v>
                </c:pt>
                <c:pt idx="5">
                  <c:v>78.833299999999994</c:v>
                </c:pt>
                <c:pt idx="6">
                  <c:v>76.764700000000005</c:v>
                </c:pt>
                <c:pt idx="7">
                  <c:v>77.514300000000006</c:v>
                </c:pt>
                <c:pt idx="8">
                  <c:v>77.7273</c:v>
                </c:pt>
                <c:pt idx="9">
                  <c:v>79.071399999999997</c:v>
                </c:pt>
                <c:pt idx="10">
                  <c:v>78.692300000000003</c:v>
                </c:pt>
                <c:pt idx="11">
                  <c:v>78.552599999999998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A8A-48DA-B086-D1E63AFE8E55}"/>
            </c:ext>
          </c:extLst>
        </c:ser>
        <c:ser>
          <c:idx val="0"/>
          <c:order val="2"/>
          <c:tx>
            <c:strRef>
              <c:f>Sheet2!$D$1:$D$2</c:f>
              <c:strCache>
                <c:ptCount val="1"/>
                <c:pt idx="0">
                  <c:v>Real Madrid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Sheet2!$A$3:$A$18</c:f>
              <c:multiLvlStrCache>
                <c:ptCount val="12"/>
                <c:lvl>
                  <c:pt idx="0">
                    <c:v>forward</c:v>
                  </c:pt>
                  <c:pt idx="1">
                    <c:v>midfielder</c:v>
                  </c:pt>
                  <c:pt idx="2">
                    <c:v>defender</c:v>
                  </c:pt>
                  <c:pt idx="3">
                    <c:v>overall</c:v>
                  </c:pt>
                  <c:pt idx="4">
                    <c:v>forward</c:v>
                  </c:pt>
                  <c:pt idx="5">
                    <c:v>midfielder</c:v>
                  </c:pt>
                  <c:pt idx="6">
                    <c:v>defender</c:v>
                  </c:pt>
                  <c:pt idx="7">
                    <c:v>overall</c:v>
                  </c:pt>
                  <c:pt idx="8">
                    <c:v>forward</c:v>
                  </c:pt>
                  <c:pt idx="9">
                    <c:v>midfielder</c:v>
                  </c:pt>
                  <c:pt idx="10">
                    <c:v>defender</c:v>
                  </c:pt>
                  <c:pt idx="11">
                    <c:v>overall</c:v>
                  </c:pt>
                </c:lvl>
                <c:lvl>
                  <c:pt idx="0">
                    <c:v>18/19</c:v>
                  </c:pt>
                  <c:pt idx="4">
                    <c:v>19/20</c:v>
                  </c:pt>
                  <c:pt idx="8">
                    <c:v>20/21</c:v>
                  </c:pt>
                </c:lvl>
              </c:multiLvlStrCache>
            </c:multiLvlStrRef>
          </c:cat>
          <c:val>
            <c:numRef>
              <c:f>Sheet2!$D$3:$D$18</c:f>
              <c:numCache>
                <c:formatCode>General</c:formatCode>
                <c:ptCount val="12"/>
                <c:pt idx="0">
                  <c:v>76.777799999999999</c:v>
                </c:pt>
                <c:pt idx="1">
                  <c:v>80.181799999999996</c:v>
                </c:pt>
                <c:pt idx="2">
                  <c:v>78.058800000000005</c:v>
                </c:pt>
                <c:pt idx="3">
                  <c:v>78.378399999999999</c:v>
                </c:pt>
                <c:pt idx="4">
                  <c:v>78.090900000000005</c:v>
                </c:pt>
                <c:pt idx="5">
                  <c:v>79.5</c:v>
                </c:pt>
                <c:pt idx="6">
                  <c:v>78</c:v>
                </c:pt>
                <c:pt idx="7">
                  <c:v>78.564099999999996</c:v>
                </c:pt>
                <c:pt idx="8">
                  <c:v>77.666700000000006</c:v>
                </c:pt>
                <c:pt idx="9">
                  <c:v>80.333299999999994</c:v>
                </c:pt>
                <c:pt idx="10">
                  <c:v>78.384600000000006</c:v>
                </c:pt>
                <c:pt idx="11">
                  <c:v>78.783799999999999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A8A-48DA-B086-D1E63AFE8E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30380472"/>
        <c:axId val="730381784"/>
      </c:barChart>
      <c:catAx>
        <c:axId val="73038047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SEASON</a:t>
                </a:r>
              </a:p>
              <a:p>
                <a:pPr>
                  <a:defRPr/>
                </a:pPr>
                <a:r>
                  <a:rPr lang="en-US" altLang="zh-CN"/>
                  <a:t>POSITION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30381784"/>
        <c:crosses val="autoZero"/>
        <c:auto val="1"/>
        <c:lblAlgn val="ctr"/>
        <c:lblOffset val="100"/>
        <c:noMultiLvlLbl val="0"/>
      </c:catAx>
      <c:valAx>
        <c:axId val="7303817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zh-CN"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baseline="0"/>
                  <a:t>rating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zh-CN"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30380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#1">
  <dgm:title val=""/>
  <dgm:desc val=""/>
  <dgm:catLst>
    <dgm:cat type="accent5" pri="11200"/>
  </dgm:catLst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6F4372-4215-4A51-B0A8-1ED69CFBA585}" type="doc">
      <dgm:prSet loTypeId="urn:microsoft.com/office/officeart/2005/8/layout/vList2#1" loCatId="list" qsTypeId="urn:microsoft.com/office/officeart/2005/8/quickstyle/simple1#1" qsCatId="simple" csTypeId="urn:microsoft.com/office/officeart/2005/8/colors/accent5_2#1" csCatId="accent5" phldr="1"/>
      <dgm:spPr/>
      <dgm:t>
        <a:bodyPr/>
        <a:lstStyle/>
        <a:p>
          <a:endParaRPr lang="zh-CN" altLang="en-US"/>
        </a:p>
      </dgm:t>
    </dgm:pt>
    <dgm:pt modelId="{8E790354-EECD-47DD-B96A-C2DF6CF87ACC}">
      <dgm:prSet/>
      <dgm:spPr/>
      <dgm:t>
        <a:bodyPr/>
        <a:lstStyle/>
        <a:p>
          <a:r>
            <a:rPr lang="en-US" altLang="zh-CN" baseline="0" dirty="0"/>
            <a:t>1. Project Background</a:t>
          </a:r>
          <a:endParaRPr lang="zh-CN" dirty="0"/>
        </a:p>
      </dgm:t>
    </dgm:pt>
    <dgm:pt modelId="{ABA35667-0785-4A9E-B21B-A09296C12443}" type="par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D72161C7-A42D-42BF-A119-0C42B23B0901}" type="sib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4B1DFFDD-1AC0-4FEF-B5EF-662895707BF1}">
      <dgm:prSet/>
      <dgm:spPr/>
      <dgm:t>
        <a:bodyPr/>
        <a:lstStyle/>
        <a:p>
          <a:r>
            <a:rPr lang="en-US" baseline="0" dirty="0"/>
            <a:t>4. </a:t>
          </a:r>
          <a:r>
            <a:rPr lang="en-US" altLang="zh-CN" dirty="0"/>
            <a:t>Data Analysis</a:t>
          </a:r>
          <a:endParaRPr lang="zh-CN" dirty="0"/>
        </a:p>
      </dgm:t>
    </dgm:pt>
    <dgm:pt modelId="{44D4958D-E583-4920-9DB3-5E7BC5267BEA}" type="par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18725B2C-D1AE-44CA-ADF4-F35FF132CEA0}" type="sib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6F58766B-8283-4ACF-BA64-A266B84DF652}">
      <dgm:prSet/>
      <dgm:spPr/>
      <dgm:t>
        <a:bodyPr/>
        <a:lstStyle/>
        <a:p>
          <a:r>
            <a:rPr lang="en-US" baseline="0" dirty="0"/>
            <a:t>3. Database website performing daily operation queries</a:t>
          </a:r>
          <a:endParaRPr lang="zh-CN" dirty="0"/>
        </a:p>
      </dgm:t>
    </dgm:pt>
    <dgm:pt modelId="{566D92C8-8B39-4C5E-B386-ABEF91989F9E}" type="par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CA6FC1B7-82E1-478A-8261-86145DE8A6B4}" type="sib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1080D3DA-6548-470B-97AA-D22C2C00E8D7}">
      <dgm:prSet/>
      <dgm:spPr/>
      <dgm:t>
        <a:bodyPr/>
        <a:lstStyle/>
        <a:p>
          <a:r>
            <a:rPr lang="en-US" altLang="zh-CN" dirty="0"/>
            <a:t>2. Database construction</a:t>
          </a:r>
          <a:endParaRPr lang="zh-CN" dirty="0"/>
        </a:p>
      </dgm:t>
    </dgm:pt>
    <dgm:pt modelId="{5CF6034F-90C2-4989-98B6-531019A24352}" type="sib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88CBB247-5EBA-4520-9131-7E19A9B192BC}" type="par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97AC528F-74B8-4307-9898-7CBA6AD2C37C}">
      <dgm:prSet/>
      <dgm:spPr/>
      <dgm:t>
        <a:bodyPr/>
        <a:lstStyle/>
        <a:p>
          <a:r>
            <a:rPr lang="en-US" baseline="0" dirty="0"/>
            <a:t>5. Create index on attributes</a:t>
          </a:r>
          <a:endParaRPr lang="zh-CN" dirty="0"/>
        </a:p>
      </dgm:t>
    </dgm:pt>
    <dgm:pt modelId="{E683B125-1F96-4C0F-9C4B-A2D0CEBD27B6}" type="sib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805225B4-1FC5-4654-9B5B-52E9123ED95E}" type="par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9E8DD5B5-C8E7-4E5C-9589-AEBCF7593913}" type="pres">
      <dgm:prSet presAssocID="{BD6F4372-4215-4A51-B0A8-1ED69CFBA585}" presName="linear" presStyleCnt="0">
        <dgm:presLayoutVars>
          <dgm:animLvl val="lvl"/>
          <dgm:resizeHandles val="exact"/>
        </dgm:presLayoutVars>
      </dgm:prSet>
      <dgm:spPr/>
    </dgm:pt>
    <dgm:pt modelId="{2FCF5C6D-FA37-403F-A78E-043D6402BFA4}" type="pres">
      <dgm:prSet presAssocID="{8E790354-EECD-47DD-B96A-C2DF6CF87AC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9761EE8-8C43-4419-8FBA-3EB102C51A52}" type="pres">
      <dgm:prSet presAssocID="{D72161C7-A42D-42BF-A119-0C42B23B0901}" presName="spacer" presStyleCnt="0"/>
      <dgm:spPr/>
    </dgm:pt>
    <dgm:pt modelId="{777DD743-4A89-4D0B-8A97-C557529EA32C}" type="pres">
      <dgm:prSet presAssocID="{1080D3DA-6548-470B-97AA-D22C2C00E8D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188575E-0191-48B7-97BE-73397DA862D4}" type="pres">
      <dgm:prSet presAssocID="{5CF6034F-90C2-4989-98B6-531019A24352}" presName="spacer" presStyleCnt="0"/>
      <dgm:spPr/>
    </dgm:pt>
    <dgm:pt modelId="{6A14C509-36AE-4C3C-9B41-FCFA7DB42CB2}" type="pres">
      <dgm:prSet presAssocID="{6F58766B-8283-4ACF-BA64-A266B84DF65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704B2C2-1787-4D32-8544-FE0FC5554A56}" type="pres">
      <dgm:prSet presAssocID="{CA6FC1B7-82E1-478A-8261-86145DE8A6B4}" presName="spacer" presStyleCnt="0"/>
      <dgm:spPr/>
    </dgm:pt>
    <dgm:pt modelId="{51E91549-3817-4227-995F-3E935AAAF392}" type="pres">
      <dgm:prSet presAssocID="{4B1DFFDD-1AC0-4FEF-B5EF-662895707BF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CD6D3F2-5C9D-47C3-93C6-F391367F828F}" type="pres">
      <dgm:prSet presAssocID="{18725B2C-D1AE-44CA-ADF4-F35FF132CEA0}" presName="spacer" presStyleCnt="0"/>
      <dgm:spPr/>
    </dgm:pt>
    <dgm:pt modelId="{B4D44F09-11FC-4A53-93B3-FC7F75F434A6}" type="pres">
      <dgm:prSet presAssocID="{97AC528F-74B8-4307-9898-7CBA6AD2C37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4CF5216-C723-4C07-9ABE-0285B3F64ACF}" srcId="{BD6F4372-4215-4A51-B0A8-1ED69CFBA585}" destId="{6F58766B-8283-4ACF-BA64-A266B84DF652}" srcOrd="2" destOrd="0" parTransId="{566D92C8-8B39-4C5E-B386-ABEF91989F9E}" sibTransId="{CA6FC1B7-82E1-478A-8261-86145DE8A6B4}"/>
    <dgm:cxn modelId="{DBBE381B-F4BE-4B0D-B8F3-FA2ADE375EA1}" srcId="{BD6F4372-4215-4A51-B0A8-1ED69CFBA585}" destId="{4B1DFFDD-1AC0-4FEF-B5EF-662895707BF1}" srcOrd="3" destOrd="0" parTransId="{44D4958D-E583-4920-9DB3-5E7BC5267BEA}" sibTransId="{18725B2C-D1AE-44CA-ADF4-F35FF132CEA0}"/>
    <dgm:cxn modelId="{C820BF60-BBCD-4EA8-8816-9B0ED716CDB5}" type="presOf" srcId="{BD6F4372-4215-4A51-B0A8-1ED69CFBA585}" destId="{9E8DD5B5-C8E7-4E5C-9589-AEBCF7593913}" srcOrd="0" destOrd="0" presId="urn:microsoft.com/office/officeart/2005/8/layout/vList2#1"/>
    <dgm:cxn modelId="{9B0C506E-03C1-43B0-A7AA-6363A4A5980A}" type="presOf" srcId="{97AC528F-74B8-4307-9898-7CBA6AD2C37C}" destId="{B4D44F09-11FC-4A53-93B3-FC7F75F434A6}" srcOrd="0" destOrd="0" presId="urn:microsoft.com/office/officeart/2005/8/layout/vList2#1"/>
    <dgm:cxn modelId="{34366F52-6DB0-4C07-A986-91C2963A9C7C}" type="presOf" srcId="{6F58766B-8283-4ACF-BA64-A266B84DF652}" destId="{6A14C509-36AE-4C3C-9B41-FCFA7DB42CB2}" srcOrd="0" destOrd="0" presId="urn:microsoft.com/office/officeart/2005/8/layout/vList2#1"/>
    <dgm:cxn modelId="{9640247D-40AD-4A56-A4FA-A813EE73DF1F}" srcId="{BD6F4372-4215-4A51-B0A8-1ED69CFBA585}" destId="{1080D3DA-6548-470B-97AA-D22C2C00E8D7}" srcOrd="1" destOrd="0" parTransId="{88CBB247-5EBA-4520-9131-7E19A9B192BC}" sibTransId="{5CF6034F-90C2-4989-98B6-531019A24352}"/>
    <dgm:cxn modelId="{DA341D82-F9CD-493E-9EE1-A6796E245277}" srcId="{BD6F4372-4215-4A51-B0A8-1ED69CFBA585}" destId="{97AC528F-74B8-4307-9898-7CBA6AD2C37C}" srcOrd="4" destOrd="0" parTransId="{805225B4-1FC5-4654-9B5B-52E9123ED95E}" sibTransId="{E683B125-1F96-4C0F-9C4B-A2D0CEBD27B6}"/>
    <dgm:cxn modelId="{33D57A8C-E296-4BD8-9F30-E951A25877C0}" type="presOf" srcId="{8E790354-EECD-47DD-B96A-C2DF6CF87ACC}" destId="{2FCF5C6D-FA37-403F-A78E-043D6402BFA4}" srcOrd="0" destOrd="0" presId="urn:microsoft.com/office/officeart/2005/8/layout/vList2#1"/>
    <dgm:cxn modelId="{9F080AC0-FE23-4141-BA3E-AA47D36EC008}" type="presOf" srcId="{1080D3DA-6548-470B-97AA-D22C2C00E8D7}" destId="{777DD743-4A89-4D0B-8A97-C557529EA32C}" srcOrd="0" destOrd="0" presId="urn:microsoft.com/office/officeart/2005/8/layout/vList2#1"/>
    <dgm:cxn modelId="{0DFB64E0-92E8-4F1E-B3B6-BDBA6C9C822B}" type="presOf" srcId="{4B1DFFDD-1AC0-4FEF-B5EF-662895707BF1}" destId="{51E91549-3817-4227-995F-3E935AAAF392}" srcOrd="0" destOrd="0" presId="urn:microsoft.com/office/officeart/2005/8/layout/vList2#1"/>
    <dgm:cxn modelId="{D9CA40F6-12BF-44AF-ACED-42845378B8F9}" srcId="{BD6F4372-4215-4A51-B0A8-1ED69CFBA585}" destId="{8E790354-EECD-47DD-B96A-C2DF6CF87ACC}" srcOrd="0" destOrd="0" parTransId="{ABA35667-0785-4A9E-B21B-A09296C12443}" sibTransId="{D72161C7-A42D-42BF-A119-0C42B23B0901}"/>
    <dgm:cxn modelId="{95F2CCE6-B700-4524-9D75-5FC32D206293}" type="presParOf" srcId="{9E8DD5B5-C8E7-4E5C-9589-AEBCF7593913}" destId="{2FCF5C6D-FA37-403F-A78E-043D6402BFA4}" srcOrd="0" destOrd="0" presId="urn:microsoft.com/office/officeart/2005/8/layout/vList2#1"/>
    <dgm:cxn modelId="{48E1D5F4-0666-45C1-9980-69DFB055466F}" type="presParOf" srcId="{9E8DD5B5-C8E7-4E5C-9589-AEBCF7593913}" destId="{89761EE8-8C43-4419-8FBA-3EB102C51A52}" srcOrd="1" destOrd="0" presId="urn:microsoft.com/office/officeart/2005/8/layout/vList2#1"/>
    <dgm:cxn modelId="{873CBA79-7CC1-42F2-A4C7-7991AC3621C9}" type="presParOf" srcId="{9E8DD5B5-C8E7-4E5C-9589-AEBCF7593913}" destId="{777DD743-4A89-4D0B-8A97-C557529EA32C}" srcOrd="2" destOrd="0" presId="urn:microsoft.com/office/officeart/2005/8/layout/vList2#1"/>
    <dgm:cxn modelId="{08238CAD-0393-4758-83FC-B4B19242ACBC}" type="presParOf" srcId="{9E8DD5B5-C8E7-4E5C-9589-AEBCF7593913}" destId="{1188575E-0191-48B7-97BE-73397DA862D4}" srcOrd="3" destOrd="0" presId="urn:microsoft.com/office/officeart/2005/8/layout/vList2#1"/>
    <dgm:cxn modelId="{851A1AF1-589E-46EC-91CE-E72115D23151}" type="presParOf" srcId="{9E8DD5B5-C8E7-4E5C-9589-AEBCF7593913}" destId="{6A14C509-36AE-4C3C-9B41-FCFA7DB42CB2}" srcOrd="4" destOrd="0" presId="urn:microsoft.com/office/officeart/2005/8/layout/vList2#1"/>
    <dgm:cxn modelId="{A888147E-14D9-4112-9C51-224EF66CC38E}" type="presParOf" srcId="{9E8DD5B5-C8E7-4E5C-9589-AEBCF7593913}" destId="{F704B2C2-1787-4D32-8544-FE0FC5554A56}" srcOrd="5" destOrd="0" presId="urn:microsoft.com/office/officeart/2005/8/layout/vList2#1"/>
    <dgm:cxn modelId="{8722C19B-C7B7-487C-810E-43A3142DF3FC}" type="presParOf" srcId="{9E8DD5B5-C8E7-4E5C-9589-AEBCF7593913}" destId="{51E91549-3817-4227-995F-3E935AAAF392}" srcOrd="6" destOrd="0" presId="urn:microsoft.com/office/officeart/2005/8/layout/vList2#1"/>
    <dgm:cxn modelId="{C7DE9DEC-99A9-4CAD-AE44-F7307271441E}" type="presParOf" srcId="{9E8DD5B5-C8E7-4E5C-9589-AEBCF7593913}" destId="{6CD6D3F2-5C9D-47C3-93C6-F391367F828F}" srcOrd="7" destOrd="0" presId="urn:microsoft.com/office/officeart/2005/8/layout/vList2#1"/>
    <dgm:cxn modelId="{3E814716-A9BA-4B5F-A28B-36D171CCDBDA}" type="presParOf" srcId="{9E8DD5B5-C8E7-4E5C-9589-AEBCF7593913}" destId="{B4D44F09-11FC-4A53-93B3-FC7F75F434A6}" srcOrd="8" destOrd="0" presId="urn:microsoft.com/office/officeart/2005/8/layout/vList2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F5C6D-FA37-403F-A78E-043D6402BFA4}">
      <dsp:nvSpPr>
        <dsp:cNvPr id="0" name=""/>
        <dsp:cNvSpPr/>
      </dsp:nvSpPr>
      <dsp:spPr>
        <a:xfrm>
          <a:off x="0" y="23391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900" kern="1200" baseline="0" dirty="0"/>
            <a:t>1. Project Background</a:t>
          </a:r>
          <a:endParaRPr lang="zh-CN" sz="2900" kern="1200" dirty="0"/>
        </a:p>
      </dsp:txBody>
      <dsp:txXfrm>
        <a:off x="42236" y="65627"/>
        <a:ext cx="10820393" cy="780743"/>
      </dsp:txXfrm>
    </dsp:sp>
    <dsp:sp modelId="{777DD743-4A89-4D0B-8A97-C557529EA32C}">
      <dsp:nvSpPr>
        <dsp:cNvPr id="0" name=""/>
        <dsp:cNvSpPr/>
      </dsp:nvSpPr>
      <dsp:spPr>
        <a:xfrm>
          <a:off x="0" y="972126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900" kern="1200" dirty="0"/>
            <a:t>2. Database construction</a:t>
          </a:r>
          <a:endParaRPr lang="zh-CN" sz="2900" kern="1200" dirty="0"/>
        </a:p>
      </dsp:txBody>
      <dsp:txXfrm>
        <a:off x="42236" y="1014362"/>
        <a:ext cx="10820393" cy="780743"/>
      </dsp:txXfrm>
    </dsp:sp>
    <dsp:sp modelId="{6A14C509-36AE-4C3C-9B41-FCFA7DB42CB2}">
      <dsp:nvSpPr>
        <dsp:cNvPr id="0" name=""/>
        <dsp:cNvSpPr/>
      </dsp:nvSpPr>
      <dsp:spPr>
        <a:xfrm>
          <a:off x="0" y="1920861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3. Database website performing daily operation queries</a:t>
          </a:r>
          <a:endParaRPr lang="zh-CN" sz="2900" kern="1200" dirty="0"/>
        </a:p>
      </dsp:txBody>
      <dsp:txXfrm>
        <a:off x="42236" y="1963097"/>
        <a:ext cx="10820393" cy="780743"/>
      </dsp:txXfrm>
    </dsp:sp>
    <dsp:sp modelId="{51E91549-3817-4227-995F-3E935AAAF392}">
      <dsp:nvSpPr>
        <dsp:cNvPr id="0" name=""/>
        <dsp:cNvSpPr/>
      </dsp:nvSpPr>
      <dsp:spPr>
        <a:xfrm>
          <a:off x="0" y="2869596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4. </a:t>
          </a:r>
          <a:r>
            <a:rPr lang="en-US" altLang="zh-CN" sz="2900" kern="1200" dirty="0"/>
            <a:t>Data Analysis</a:t>
          </a:r>
          <a:endParaRPr lang="zh-CN" sz="2900" kern="1200" dirty="0"/>
        </a:p>
      </dsp:txBody>
      <dsp:txXfrm>
        <a:off x="42236" y="2911832"/>
        <a:ext cx="10820393" cy="780743"/>
      </dsp:txXfrm>
    </dsp:sp>
    <dsp:sp modelId="{B4D44F09-11FC-4A53-93B3-FC7F75F434A6}">
      <dsp:nvSpPr>
        <dsp:cNvPr id="0" name=""/>
        <dsp:cNvSpPr/>
      </dsp:nvSpPr>
      <dsp:spPr>
        <a:xfrm>
          <a:off x="0" y="3818331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5. Create index on attributes</a:t>
          </a:r>
          <a:endParaRPr lang="zh-CN" sz="2900" kern="1200" dirty="0"/>
        </a:p>
      </dsp:txBody>
      <dsp:txXfrm>
        <a:off x="42236" y="3860567"/>
        <a:ext cx="10820393" cy="7807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#1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69A474-9C4A-439C-A6F5-E9BE9F1BBA9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2021/4/24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56DDB4-5354-4248-8F88-47D23400AF9F}" type="datetime1">
              <a:rPr lang="zh-CN" altLang="en-US" smtClean="0"/>
              <a:t>2021/4/24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noProof="0" dirty="0"/>
              <a:t>单击此处编辑母版文本样式</a:t>
            </a:r>
          </a:p>
          <a:p>
            <a:pPr lvl="1" rtl="0"/>
            <a:r>
              <a:rPr lang="en-US" noProof="0" dirty="0"/>
              <a:t>第二级</a:t>
            </a:r>
          </a:p>
          <a:p>
            <a:pPr lvl="2" rtl="0"/>
            <a:r>
              <a:rPr lang="en-US" noProof="0" dirty="0"/>
              <a:t>第三级</a:t>
            </a:r>
          </a:p>
          <a:p>
            <a:pPr lvl="3" rtl="0"/>
            <a:r>
              <a:rPr lang="en-US" noProof="0" dirty="0"/>
              <a:t>第四级</a:t>
            </a:r>
          </a:p>
          <a:p>
            <a:pPr lvl="4" rtl="0"/>
            <a:r>
              <a:rPr 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76DFF1C-FCB9-4D7E-A416-5F3285BFC0E4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32701F-B067-477A-AED9-40A9C21290E3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2021/4/24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/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 hasCustomPrompt="1"/>
          </p:nvPr>
        </p:nvSpPr>
        <p:spPr>
          <a:xfrm>
            <a:off x="1108430" y="3277472"/>
            <a:ext cx="5651293" cy="1086304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800" b="1" i="0" spc="150" baseline="0">
                <a:solidFill>
                  <a:schemeClr val="accent3">
                    <a:lumMod val="9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en-US" noProof="0"/>
              <a:t>标题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noProof="0"/>
              <a:t>副标题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/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/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3" name="页脚占位符 12"/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4" name="灯片编号占位符 13"/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/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6761117" y="681037"/>
            <a:ext cx="4791637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长方形 15"/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长方形 5"/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0" name="文本占位符 2"/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4" name="直接连接符​​(S) 13"/>
          <p:cNvCxnSpPr/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内容占位符 6"/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5" name="内容占位符 6"/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7E77FB-0806-4C98-8186-4A8C4DDBA0D7}" type="datetime1">
              <a:rPr lang="zh-CN" altLang="en-US" smtClean="0"/>
              <a:t>2021/4/24</a:t>
            </a:fld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6" name="内容占位符 5"/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单击此处编辑母版文本样式</a:t>
            </a:r>
          </a:p>
          <a:p>
            <a:pPr lvl="1" rtl="0"/>
            <a:r>
              <a:rPr lang="en-US" noProof="0"/>
              <a:t>第二级</a:t>
            </a:r>
          </a:p>
          <a:p>
            <a:pPr lvl="2" rtl="0"/>
            <a:r>
              <a:rPr lang="en-US" noProof="0"/>
              <a:t>第三级</a:t>
            </a:r>
          </a:p>
          <a:p>
            <a:pPr lvl="3" rtl="0"/>
            <a:r>
              <a:rPr lang="en-US" noProof="0"/>
              <a:t>第四级</a:t>
            </a:r>
          </a:p>
          <a:p>
            <a:pPr lvl="4" rtl="0"/>
            <a:r>
              <a:rPr lang="en-US" noProof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13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19530" r="19530"/>
          <a:stretch>
            <a:fillRect/>
          </a:stretch>
        </p:blipFill>
        <p:spPr>
          <a:xfrm>
            <a:off x="5923125" y="0"/>
            <a:ext cx="6268875" cy="6858000"/>
          </a:xfrm>
        </p:spPr>
      </p:pic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742496" y="1537063"/>
            <a:ext cx="7028481" cy="1086304"/>
          </a:xfrm>
        </p:spPr>
        <p:txBody>
          <a:bodyPr rtlCol="0"/>
          <a:lstStyle/>
          <a:p>
            <a:pPr rtl="0"/>
            <a:r>
              <a:rPr lang="en-US" altLang="zh-CN" sz="4000" dirty="0">
                <a:solidFill>
                  <a:schemeClr val="accent3">
                    <a:lumMod val="50000"/>
                  </a:schemeClr>
                </a:solidFill>
              </a:rPr>
              <a:t>CSC3170 PROJECT</a:t>
            </a:r>
            <a:br>
              <a:rPr lang="en-US" altLang="zh-CN" sz="4000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-US" altLang="zh-CN" sz="2800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</a:rPr>
              <a:t>Football Database of a Professional Football Consulting Company</a:t>
            </a:r>
            <a:endParaRPr lang="en-US" sz="4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957943" y="2895077"/>
            <a:ext cx="5871449" cy="242586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1800" dirty="0"/>
              <a:t>118010220 HAOTIAN MA (</a:t>
            </a:r>
            <a:r>
              <a:rPr lang="zh-CN" altLang="en-US" sz="1800" dirty="0"/>
              <a:t>马浩天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118010224 YU MAO (</a:t>
            </a:r>
            <a:r>
              <a:rPr lang="zh-CN" altLang="en-US" sz="1800" dirty="0"/>
              <a:t>毛宇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118010335 Wei WU (</a:t>
            </a:r>
            <a:r>
              <a:rPr lang="zh-CN" altLang="en-US" sz="1800" dirty="0"/>
              <a:t>吴畏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118010416 SHIQI Zhang (</a:t>
            </a:r>
            <a:r>
              <a:rPr lang="zh-CN" altLang="en-US" sz="1800" dirty="0"/>
              <a:t>张诗琪</a:t>
            </a:r>
            <a:r>
              <a:rPr lang="en-US" altLang="zh-CN" sz="1800" dirty="0"/>
              <a:t>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2.1.b normalization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r="8663"/>
          <a:stretch>
            <a:fillRect/>
          </a:stretch>
        </p:blipFill>
        <p:spPr>
          <a:xfrm>
            <a:off x="60828" y="1694028"/>
            <a:ext cx="12061607" cy="413343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2.1.c normalization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4377" y="1333285"/>
            <a:ext cx="6974367" cy="5524715"/>
          </a:xfrm>
          <a:prstGeom prst="rect">
            <a:avLst/>
          </a:prstGeom>
        </p:spPr>
      </p:pic>
      <p:sp>
        <p:nvSpPr>
          <p:cNvPr id="4" name="标题 2"/>
          <p:cNvSpPr txBox="1"/>
          <p:nvPr/>
        </p:nvSpPr>
        <p:spPr>
          <a:xfrm>
            <a:off x="282489" y="2661289"/>
            <a:ext cx="3101533" cy="6320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Normalized ERD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2.1.d reduce ERD to relation schemas(partial)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441" y="1604682"/>
            <a:ext cx="5869104" cy="4801296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0354" y="1604682"/>
            <a:ext cx="5416990" cy="436429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8" y="1824454"/>
            <a:ext cx="6418131" cy="1765910"/>
          </a:xfrm>
        </p:spPr>
        <p:txBody>
          <a:bodyPr rtlCol="0"/>
          <a:lstStyle/>
          <a:p>
            <a:r>
              <a:rPr lang="en-US" altLang="zh-CN" sz="3200" dirty="0"/>
              <a:t>2.2 Construct database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2.2.a construct tables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047" y="1320517"/>
            <a:ext cx="2831656" cy="5348683"/>
          </a:xfrm>
          <a:prstGeom prst="rect">
            <a:avLst/>
          </a:prstGeom>
        </p:spPr>
      </p:pic>
      <p:sp>
        <p:nvSpPr>
          <p:cNvPr id="9" name="标题 2"/>
          <p:cNvSpPr txBox="1"/>
          <p:nvPr/>
        </p:nvSpPr>
        <p:spPr>
          <a:xfrm>
            <a:off x="1100569" y="6531197"/>
            <a:ext cx="3674348" cy="2532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step_1_construct_tables.sql</a:t>
            </a:r>
          </a:p>
        </p:txBody>
      </p:sp>
      <p:sp>
        <p:nvSpPr>
          <p:cNvPr id="10" name="标题 2"/>
          <p:cNvSpPr txBox="1"/>
          <p:nvPr/>
        </p:nvSpPr>
        <p:spPr>
          <a:xfrm>
            <a:off x="4488173" y="1790860"/>
            <a:ext cx="7296971" cy="36372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1.Create all the tables according to the schema.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292C48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92C48"/>
                </a:solidFill>
              </a:rPr>
              <a:t>Notice that all the attribute types are set to varchar temporarily to avoid importing error.</a:t>
            </a:r>
          </a:p>
        </p:txBody>
      </p:sp>
      <p:sp>
        <p:nvSpPr>
          <p:cNvPr id="12" name="矩形 11"/>
          <p:cNvSpPr/>
          <p:nvPr/>
        </p:nvSpPr>
        <p:spPr>
          <a:xfrm>
            <a:off x="2217393" y="1790860"/>
            <a:ext cx="993167" cy="25327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2.2.b import real data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6336937" y="1771235"/>
            <a:ext cx="5763623" cy="40893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2. Import processed data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292C48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8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All the data are real-world data</a:t>
            </a:r>
          </a:p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92C48"/>
                </a:solidFill>
              </a:rPr>
              <a:t>From FIFA official database.</a:t>
            </a:r>
          </a:p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92C48"/>
                </a:solidFill>
              </a:rPr>
              <a:t>The initial data has been processed by our python program and manual work.</a:t>
            </a:r>
            <a:endParaRPr lang="en-US" altLang="zh-CN" sz="18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1273572" y="4699024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step_2_import_data.sql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860" y="2563258"/>
            <a:ext cx="5839640" cy="1933845"/>
          </a:xfrm>
          <a:prstGeom prst="rect">
            <a:avLst/>
          </a:prstGeom>
        </p:spPr>
      </p:pic>
      <p:sp>
        <p:nvSpPr>
          <p:cNvPr id="12" name="标题 2"/>
          <p:cNvSpPr txBox="1"/>
          <p:nvPr/>
        </p:nvSpPr>
        <p:spPr>
          <a:xfrm>
            <a:off x="9915484" y="3933414"/>
            <a:ext cx="287383" cy="2349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1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2.2.c set constraints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6002157" y="1689765"/>
            <a:ext cx="6067923" cy="32305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3. </a:t>
            </a:r>
            <a:r>
              <a:rPr lang="en-US" altLang="zh-CN" dirty="0">
                <a:solidFill>
                  <a:srgbClr val="292C48"/>
                </a:solidFill>
              </a:rPr>
              <a:t>(1)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Handle abnormal value</a:t>
            </a:r>
          </a:p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   (2)transform attribute types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    (3)set primary keys</a:t>
            </a:r>
          </a:p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   (4)set foreign keys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    (5)set constraints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60" y="2543051"/>
            <a:ext cx="3972479" cy="88594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60" y="1474571"/>
            <a:ext cx="5173608" cy="88594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360" y="3636614"/>
            <a:ext cx="5534797" cy="81926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360" y="4705094"/>
            <a:ext cx="8382000" cy="793989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360" y="5697536"/>
            <a:ext cx="7183120" cy="854558"/>
          </a:xfrm>
          <a:prstGeom prst="rect">
            <a:avLst/>
          </a:prstGeom>
        </p:spPr>
      </p:pic>
      <p:sp>
        <p:nvSpPr>
          <p:cNvPr id="17" name="标题 2"/>
          <p:cNvSpPr txBox="1"/>
          <p:nvPr/>
        </p:nvSpPr>
        <p:spPr>
          <a:xfrm>
            <a:off x="467360" y="2331884"/>
            <a:ext cx="2981767" cy="3899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92C48"/>
                </a:solidFill>
              </a:rPr>
              <a:t>(1)</a:t>
            </a:r>
            <a:r>
              <a:rPr lang="en-US" altLang="zh-CN" sz="1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Handle abnormal value</a:t>
            </a:r>
          </a:p>
          <a:p>
            <a:pPr>
              <a:lnSpc>
                <a:spcPct val="150000"/>
              </a:lnSpc>
            </a:pPr>
            <a:endParaRPr lang="en-US" altLang="zh-CN" sz="12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18" name="标题 2"/>
          <p:cNvSpPr txBox="1"/>
          <p:nvPr/>
        </p:nvSpPr>
        <p:spPr>
          <a:xfrm>
            <a:off x="421599" y="3327347"/>
            <a:ext cx="2981767" cy="3899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92C48"/>
                </a:solidFill>
              </a:rPr>
              <a:t>(2)</a:t>
            </a:r>
            <a:r>
              <a:rPr lang="en-US" altLang="zh-CN" sz="1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transform attribute types</a:t>
            </a:r>
          </a:p>
          <a:p>
            <a:pPr>
              <a:lnSpc>
                <a:spcPct val="150000"/>
              </a:lnSpc>
            </a:pPr>
            <a:endParaRPr lang="en-US" altLang="zh-CN" sz="12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19" name="标题 2"/>
          <p:cNvSpPr txBox="1"/>
          <p:nvPr/>
        </p:nvSpPr>
        <p:spPr>
          <a:xfrm>
            <a:off x="421598" y="4429940"/>
            <a:ext cx="2981767" cy="3899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92C48"/>
                </a:solidFill>
              </a:rPr>
              <a:t>(3)</a:t>
            </a:r>
            <a:r>
              <a:rPr lang="en-US" altLang="zh-CN" sz="1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set primary keys</a:t>
            </a:r>
          </a:p>
          <a:p>
            <a:pPr>
              <a:lnSpc>
                <a:spcPct val="150000"/>
              </a:lnSpc>
            </a:pPr>
            <a:endParaRPr lang="en-US" altLang="zh-CN" sz="12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20" name="标题 2"/>
          <p:cNvSpPr txBox="1"/>
          <p:nvPr/>
        </p:nvSpPr>
        <p:spPr>
          <a:xfrm>
            <a:off x="421597" y="5485661"/>
            <a:ext cx="2981767" cy="3899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92C48"/>
                </a:solidFill>
              </a:rPr>
              <a:t>(4)</a:t>
            </a:r>
            <a:r>
              <a:rPr lang="en-US" altLang="zh-CN" sz="1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set foreign keys</a:t>
            </a:r>
          </a:p>
          <a:p>
            <a:pPr>
              <a:lnSpc>
                <a:spcPct val="150000"/>
              </a:lnSpc>
            </a:pPr>
            <a:endParaRPr lang="en-US" altLang="zh-CN" sz="12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21" name="标题 2"/>
          <p:cNvSpPr txBox="1"/>
          <p:nvPr/>
        </p:nvSpPr>
        <p:spPr>
          <a:xfrm>
            <a:off x="421596" y="6524173"/>
            <a:ext cx="2981767" cy="3899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92C48"/>
                </a:solidFill>
              </a:rPr>
              <a:t>(5)</a:t>
            </a:r>
            <a:r>
              <a:rPr lang="en-US" altLang="zh-CN" sz="1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set constraints</a:t>
            </a:r>
          </a:p>
          <a:p>
            <a:pPr>
              <a:lnSpc>
                <a:spcPct val="150000"/>
              </a:lnSpc>
            </a:pPr>
            <a:endParaRPr lang="en-US" altLang="zh-CN" sz="12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22" name="标题 2"/>
          <p:cNvSpPr txBox="1"/>
          <p:nvPr/>
        </p:nvSpPr>
        <p:spPr>
          <a:xfrm>
            <a:off x="2260600" y="6462378"/>
            <a:ext cx="5389880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100" dirty="0">
                <a:solidFill>
                  <a:srgbClr val="292C48"/>
                </a:solidFill>
              </a:rPr>
              <a:t>All c</a:t>
            </a:r>
            <a:r>
              <a:rPr lang="en-US" altLang="zh-CN" sz="11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odes are from step_3_set_constraints.sql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79506" y="2637509"/>
            <a:ext cx="4498758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Final MySQL EERD: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292C48"/>
                </a:solidFill>
              </a:rPr>
              <a:t>(Generated from MySQL reverse engine)</a:t>
            </a:r>
            <a:endParaRPr lang="en-US" altLang="zh-CN" sz="1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t="223"/>
          <a:stretch>
            <a:fillRect/>
          </a:stretch>
        </p:blipFill>
        <p:spPr>
          <a:xfrm>
            <a:off x="4811259" y="443547"/>
            <a:ext cx="5604957" cy="597090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3. </a:t>
            </a:r>
            <a:r>
              <a:rPr lang="en-US" altLang="zh-CN" sz="2800" dirty="0"/>
              <a:t>Database website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r>
              <a:rPr lang="en-US" altLang="zh-CN" dirty="0"/>
              <a:t> Website performing </a:t>
            </a:r>
            <a:r>
              <a:rPr lang="en-US" altLang="zh-CN" baseline="0" dirty="0"/>
              <a:t>daily operation queries</a:t>
            </a:r>
            <a:endParaRPr lang="zh-CN" altLang="en-US" dirty="0"/>
          </a:p>
          <a:p>
            <a:pPr rtl="0"/>
            <a:endParaRPr lang="en-US" altLang="zh-CN" dirty="0"/>
          </a:p>
          <a:p>
            <a:pPr marL="0" indent="0" rtl="0">
              <a:buNone/>
            </a:pPr>
            <a:endParaRPr lang="en-US" dirty="0"/>
          </a:p>
        </p:txBody>
      </p:sp>
      <p:pic>
        <p:nvPicPr>
          <p:cNvPr id="8" name="图片占位符 7" descr="cee6512067bd13025fe2d73f17637889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r="45750"/>
          <a:stretch>
            <a:fillRect/>
          </a:stretch>
        </p:blipFill>
        <p:spPr>
          <a:xfrm>
            <a:off x="549910" y="635"/>
            <a:ext cx="546925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463034" y="1027040"/>
            <a:ext cx="7455715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92C48"/>
                </a:solidFill>
              </a:rPr>
              <a:t>How to run the website: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463034" y="2025297"/>
            <a:ext cx="11256751" cy="29859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b="1" spc="150" dirty="0">
                <a:solidFill>
                  <a:schemeClr val="accent1">
                    <a:lumMod val="75000"/>
                  </a:schemeClr>
                </a:solidFill>
              </a:rPr>
              <a:t>1. "**pip install -r requirements.txt**”run this command for all package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b="1" spc="150" dirty="0">
                <a:solidFill>
                  <a:schemeClr val="accent1">
                    <a:lumMod val="75000"/>
                  </a:schemeClr>
                </a:solidFill>
              </a:rPr>
              <a:t>2. In **config.py** to confige **mysql**'account and password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b="1" spc="150" dirty="0">
                <a:solidFill>
                  <a:schemeClr val="accent1">
                    <a:lumMod val="75000"/>
                  </a:schemeClr>
                </a:solidFill>
              </a:rPr>
              <a:t>3. run **views.py**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000" b="1" spc="150" dirty="0">
                <a:solidFill>
                  <a:schemeClr val="accent1">
                    <a:lumMod val="75000"/>
                  </a:schemeClr>
                </a:solidFill>
              </a:rPr>
              <a:t>4. ctrl + click on "**http://127.0.0.1:5000.**"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CONTENT</a:t>
            </a:r>
            <a:endParaRPr 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3"/>
          </p:nvPr>
        </p:nvGraphicFramePr>
        <p:xfrm>
          <a:off x="638986" y="1470025"/>
          <a:ext cx="10904865" cy="470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2"/>
          <p:cNvSpPr txBox="1"/>
          <p:nvPr/>
        </p:nvSpPr>
        <p:spPr>
          <a:xfrm>
            <a:off x="528955" y="3429000"/>
            <a:ext cx="10497943" cy="11559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b="1" spc="150" dirty="0">
                <a:solidFill>
                  <a:srgbClr val="282C47"/>
                </a:solidFill>
              </a:rPr>
              <a:t>2.</a:t>
            </a:r>
          </a:p>
        </p:txBody>
      </p:sp>
      <p:sp>
        <p:nvSpPr>
          <p:cNvPr id="7" name="标题 2"/>
          <p:cNvSpPr txBox="1"/>
          <p:nvPr/>
        </p:nvSpPr>
        <p:spPr>
          <a:xfrm>
            <a:off x="528955" y="321497"/>
            <a:ext cx="11256645" cy="3037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b="1" spc="150" dirty="0">
                <a:solidFill>
                  <a:srgbClr val="282C47"/>
                </a:solidFill>
              </a:rPr>
              <a:t>1.</a:t>
            </a:r>
          </a:p>
        </p:txBody>
      </p:sp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65331" y="1612914"/>
            <a:ext cx="8157210" cy="1667496"/>
          </a:xfrm>
          <a:prstGeom prst="rect">
            <a:avLst/>
          </a:prstGeom>
        </p:spPr>
      </p:pic>
      <p:pic>
        <p:nvPicPr>
          <p:cNvPr id="5" name="图片 4" descr="a8ef17723b8538f9010b7057cccde0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5331" y="3694131"/>
            <a:ext cx="7403465" cy="286321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 ---Log In</a:t>
            </a:r>
          </a:p>
        </p:txBody>
      </p:sp>
      <p:pic>
        <p:nvPicPr>
          <p:cNvPr id="2" name="图片 4" descr="9d7458113c8c91e88ce156602de818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2311400"/>
            <a:ext cx="5737225" cy="2234565"/>
          </a:xfrm>
          <a:prstGeom prst="rect">
            <a:avLst/>
          </a:prstGeom>
        </p:spPr>
      </p:pic>
      <p:pic>
        <p:nvPicPr>
          <p:cNvPr id="6" name="图片 6" descr="df3df749e777b8d8466fe9eb68a1f0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0808" y="2221865"/>
            <a:ext cx="5273675" cy="24142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60350" y="5281295"/>
            <a:ext cx="51676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**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You can log in to get more authority as a administer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461125" y="5404485"/>
            <a:ext cx="50895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**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Otherwise you will be warn when you try to register a new player.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 --New Player Register</a:t>
            </a:r>
          </a:p>
        </p:txBody>
      </p:sp>
      <p:pic>
        <p:nvPicPr>
          <p:cNvPr id="2" name="图片 2" descr="7f373d4d200b64f656e33bae5fb990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395" y="1936433"/>
            <a:ext cx="5269230" cy="987425"/>
          </a:xfrm>
          <a:prstGeom prst="rect">
            <a:avLst/>
          </a:prstGeom>
        </p:spPr>
      </p:pic>
      <p:pic>
        <p:nvPicPr>
          <p:cNvPr id="4" name="图片 3" descr="3f8992cb337f3a9fed304ffa4e20b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3665" y="3443288"/>
            <a:ext cx="5267960" cy="1219835"/>
          </a:xfrm>
          <a:prstGeom prst="rect">
            <a:avLst/>
          </a:prstGeom>
        </p:spPr>
      </p:pic>
      <p:pic>
        <p:nvPicPr>
          <p:cNvPr id="5" name="图片 1" descr="12923ac3b5973c731a1c3b1db8b63c6"/>
          <p:cNvPicPr>
            <a:picLocks noChangeAspect="1"/>
          </p:cNvPicPr>
          <p:nvPr/>
        </p:nvPicPr>
        <p:blipFill>
          <a:blip r:embed="rId5"/>
          <a:srcRect l="1769" r="8648"/>
          <a:stretch>
            <a:fillRect/>
          </a:stretch>
        </p:blipFill>
        <p:spPr>
          <a:xfrm>
            <a:off x="1382395" y="5358765"/>
            <a:ext cx="5319395" cy="104394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425690" y="2002155"/>
            <a:ext cx="41179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 new player must have unique id and season,we will check it if you insert duplicate information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408545" y="3741420"/>
            <a:ext cx="44869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 new player must have all information otherwise we will warn you for that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391400" y="5480685"/>
            <a:ext cx="45040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Once the information complete, the new_player’s information will be stored in the waiting list for further confirm.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 --Search Query</a:t>
            </a:r>
            <a:endParaRPr lang="en-US" dirty="0"/>
          </a:p>
        </p:txBody>
      </p:sp>
      <p:sp>
        <p:nvSpPr>
          <p:cNvPr id="6" name="标题 2"/>
          <p:cNvSpPr txBox="1"/>
          <p:nvPr/>
        </p:nvSpPr>
        <p:spPr>
          <a:xfrm>
            <a:off x="502285" y="1453515"/>
            <a:ext cx="11041380" cy="1028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search function is connected to the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local MySQL database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.</a:t>
            </a:r>
          </a:p>
        </p:txBody>
      </p:sp>
      <p:pic>
        <p:nvPicPr>
          <p:cNvPr id="2" name="图片 1" descr="1aae9cd0f5104cae58c4823fbf0d9f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35" y="2868295"/>
            <a:ext cx="4023360" cy="233934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 </a:t>
            </a:r>
            <a:r>
              <a:rPr lang="en-US" altLang="zh-CN" dirty="0">
                <a:sym typeface="+mn-ea"/>
              </a:rPr>
              <a:t>--Search Query</a:t>
            </a:r>
            <a:endParaRPr lang="en-US" dirty="0"/>
          </a:p>
        </p:txBody>
      </p:sp>
      <p:pic>
        <p:nvPicPr>
          <p:cNvPr id="3" name="图片 2" descr="26889bdefafa7c857c2ed4acdcf37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526" y="1339177"/>
            <a:ext cx="8138853" cy="5482725"/>
          </a:xfrm>
          <a:prstGeom prst="rect">
            <a:avLst/>
          </a:prstGeom>
        </p:spPr>
      </p:pic>
      <p:pic>
        <p:nvPicPr>
          <p:cNvPr id="6" name="图片 5" descr="274e2eeb29f1210b4a69e47eab9615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7209" y="1339177"/>
            <a:ext cx="7632755" cy="54314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 --League-Club Information</a:t>
            </a:r>
            <a:endParaRPr lang="en-US" dirty="0"/>
          </a:p>
        </p:txBody>
      </p:sp>
      <p:pic>
        <p:nvPicPr>
          <p:cNvPr id="2" name="图片 1" descr="a5d0ad8b812fa68fe595b5b7704f8d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835" y="1665102"/>
            <a:ext cx="8785860" cy="4038600"/>
          </a:xfrm>
          <a:prstGeom prst="rect">
            <a:avLst/>
          </a:prstGeom>
        </p:spPr>
      </p:pic>
      <p:pic>
        <p:nvPicPr>
          <p:cNvPr id="4" name="图片 3" descr="8cec895b6a6311741fa3534582d638a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6305" y="1665102"/>
            <a:ext cx="6846859" cy="48141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41984" y="0"/>
            <a:ext cx="7650016" cy="6857999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976771" y="765043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4 Data Analysis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  <p:pic>
        <p:nvPicPr>
          <p:cNvPr id="7" name="图片占位符 7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2229" r="22229"/>
          <a:stretch>
            <a:fillRect/>
          </a:stretch>
        </p:blipFill>
        <p:spPr>
          <a:xfrm>
            <a:off x="-666384" y="765043"/>
            <a:ext cx="5643155" cy="5715000"/>
          </a:xfrm>
          <a:prstGeom prst="rect">
            <a:avLst/>
          </a:prstGeom>
        </p:spPr>
      </p:pic>
      <p:sp>
        <p:nvSpPr>
          <p:cNvPr id="8" name="内容占位符 22"/>
          <p:cNvSpPr txBox="1"/>
          <p:nvPr/>
        </p:nvSpPr>
        <p:spPr>
          <a:xfrm>
            <a:off x="5153066" y="1769918"/>
            <a:ext cx="6134694" cy="4911725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4.1 How does the total salaries of the BIG 6 clubs of English Premiere League change from season 14/15 to 20/21?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4.2 The rank of clubs in each of the "Big Five" European football leagues in terms of total wage in season 20/21.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4.3 A Comparison of the Big 3 Clubs of La Liga in Terms of Overall Ratings of Different Positions from Season 18/19 to 20/21.</a:t>
            </a:r>
            <a:endParaRPr lang="en-US" altLang="ja-JP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4.1 How does the total salaries of the BIG 6 clubs of English 	Premiere League change from season 14/15 to 20/21?</a:t>
            </a:r>
            <a:endParaRPr lang="en-US" dirty="0"/>
          </a:p>
        </p:txBody>
      </p:sp>
      <p:graphicFrame>
        <p:nvGraphicFramePr>
          <p:cNvPr id="12" name="图表 11"/>
          <p:cNvGraphicFramePr/>
          <p:nvPr/>
        </p:nvGraphicFramePr>
        <p:xfrm>
          <a:off x="335501" y="1347130"/>
          <a:ext cx="7164634" cy="5372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标题 2"/>
          <p:cNvSpPr txBox="1"/>
          <p:nvPr/>
        </p:nvSpPr>
        <p:spPr>
          <a:xfrm>
            <a:off x="7705617" y="1452849"/>
            <a:ext cx="4150881" cy="51607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Generally,</a:t>
            </a:r>
          </a:p>
          <a:p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Highest total wage: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Manchester City</a:t>
            </a:r>
          </a:p>
          <a:p>
            <a:endParaRPr lang="en-US" altLang="zh-CN" sz="1800" kern="100" dirty="0">
              <a:solidFill>
                <a:srgbClr val="282C47"/>
              </a:solidFill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Lowest total wage: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Tottenham Hotspur (14-18)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Arsenal </a:t>
            </a:r>
            <a:r>
              <a:rPr lang="en-US" altLang="zh-CN" sz="1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(18-21)</a:t>
            </a:r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endParaRPr lang="zh-CN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16/17 to 19/20: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T</a:t>
            </a:r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he total wage of Arsenal dropped significantly from about € 3.1m to 2m.</a:t>
            </a:r>
            <a:endParaRPr lang="zh-CN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14/15 to 20/21: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Manchester City, Liverpool, and Tottenham Hotspur had an upward trend in total wage.</a:t>
            </a:r>
            <a:endParaRPr lang="zh-CN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4.2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total wage in season 20/21.</a:t>
            </a:r>
            <a:endParaRPr lang="en-US" dirty="0"/>
          </a:p>
        </p:txBody>
      </p:sp>
      <p:graphicFrame>
        <p:nvGraphicFramePr>
          <p:cNvPr id="17" name="图表 16"/>
          <p:cNvGraphicFramePr/>
          <p:nvPr/>
        </p:nvGraphicFramePr>
        <p:xfrm>
          <a:off x="363788" y="1474223"/>
          <a:ext cx="11455687" cy="51526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4.2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total wage in season 20/21.</a:t>
            </a:r>
            <a:endParaRPr lang="en-US" dirty="0"/>
          </a:p>
        </p:txBody>
      </p:sp>
      <p:graphicFrame>
        <p:nvGraphicFramePr>
          <p:cNvPr id="7" name="图表 6"/>
          <p:cNvGraphicFramePr/>
          <p:nvPr/>
        </p:nvGraphicFramePr>
        <p:xfrm>
          <a:off x="364032" y="1453674"/>
          <a:ext cx="11455200" cy="515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1. Project Background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Goal of the project</a:t>
            </a:r>
          </a:p>
          <a:p>
            <a:pPr rtl="0"/>
            <a:r>
              <a:rPr lang="en-US" altLang="zh-CN" dirty="0"/>
              <a:t>Database background and working environment of the project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2021/4/24</a:t>
            </a:fld>
            <a:endParaRPr lang="en-US" dirty="0"/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9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7" r="16553"/>
          <a:stretch>
            <a:fillRect/>
          </a:stretch>
        </p:blipFill>
        <p:spPr bwMode="auto">
          <a:xfrm>
            <a:off x="463549" y="0"/>
            <a:ext cx="551757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4.2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total wage in season 20/21.</a:t>
            </a:r>
            <a:endParaRPr lang="en-US" dirty="0"/>
          </a:p>
        </p:txBody>
      </p:sp>
      <p:graphicFrame>
        <p:nvGraphicFramePr>
          <p:cNvPr id="4" name="图表 3"/>
          <p:cNvGraphicFramePr/>
          <p:nvPr/>
        </p:nvGraphicFramePr>
        <p:xfrm>
          <a:off x="364032" y="1453674"/>
          <a:ext cx="11455200" cy="515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4.2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total wage in season 20/21.</a:t>
            </a:r>
            <a:endParaRPr lang="en-US" dirty="0"/>
          </a:p>
        </p:txBody>
      </p:sp>
      <p:graphicFrame>
        <p:nvGraphicFramePr>
          <p:cNvPr id="5" name="图表 4"/>
          <p:cNvGraphicFramePr/>
          <p:nvPr/>
        </p:nvGraphicFramePr>
        <p:xfrm>
          <a:off x="364032" y="1463948"/>
          <a:ext cx="11455200" cy="515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4.2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total wage in season 20/21.</a:t>
            </a:r>
            <a:endParaRPr lang="en-US" dirty="0"/>
          </a:p>
        </p:txBody>
      </p:sp>
      <p:graphicFrame>
        <p:nvGraphicFramePr>
          <p:cNvPr id="5" name="图表 4"/>
          <p:cNvGraphicFramePr/>
          <p:nvPr/>
        </p:nvGraphicFramePr>
        <p:xfrm>
          <a:off x="364032" y="1433125"/>
          <a:ext cx="11455200" cy="515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4.2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total wage in season 20/21.</a:t>
            </a:r>
            <a:endParaRPr lang="en-US" dirty="0"/>
          </a:p>
        </p:txBody>
      </p:sp>
      <p:graphicFrame>
        <p:nvGraphicFramePr>
          <p:cNvPr id="4" name="图表 3"/>
          <p:cNvGraphicFramePr/>
          <p:nvPr/>
        </p:nvGraphicFramePr>
        <p:xfrm>
          <a:off x="341572" y="1401040"/>
          <a:ext cx="5754428" cy="5186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图表 5"/>
          <p:cNvGraphicFramePr/>
          <p:nvPr/>
        </p:nvGraphicFramePr>
        <p:xfrm>
          <a:off x="6096000" y="1401040"/>
          <a:ext cx="5754428" cy="5186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4.3 </a:t>
            </a:r>
            <a:r>
              <a:rPr lang="en-US" altLang="zh-CN" sz="2000" dirty="0"/>
              <a:t>A Comparison of the Big 3 Clubs of La Liga in Terms of Overall 	Ratings of Different Positions from Season 18/19 	to 20/21.</a:t>
            </a:r>
            <a:endParaRPr lang="en-US" dirty="0"/>
          </a:p>
        </p:txBody>
      </p:sp>
      <p:graphicFrame>
        <p:nvGraphicFramePr>
          <p:cNvPr id="10" name="图表 9"/>
          <p:cNvGraphicFramePr/>
          <p:nvPr/>
        </p:nvGraphicFramePr>
        <p:xfrm>
          <a:off x="345871" y="1406560"/>
          <a:ext cx="6979603" cy="53127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标题 2"/>
          <p:cNvSpPr txBox="1"/>
          <p:nvPr/>
        </p:nvSpPr>
        <p:spPr>
          <a:xfrm>
            <a:off x="7705617" y="1452849"/>
            <a:ext cx="4150881" cy="51607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Read Madrid and FC Barcelona had close overall ratings, while Atlético Madrid had a lower overall rating.</a:t>
            </a:r>
          </a:p>
          <a:p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In 19/20 and 20/21, Atlético Madrid’s ratings of defenders and midfielders were not far behind. However, its front line had a great disparity with the others.</a:t>
            </a:r>
          </a:p>
          <a:p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The rating of defenders, midfielders and overall rating of Atlético Madrid showed an upward trend during the three seasons.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04560" y="2307244"/>
            <a:ext cx="5965449" cy="583800"/>
          </a:xfrm>
        </p:spPr>
        <p:txBody>
          <a:bodyPr rtlCol="0"/>
          <a:lstStyle/>
          <a:p>
            <a:r>
              <a:rPr lang="en-US" altLang="zh-CN" sz="3200" dirty="0"/>
              <a:t>5. </a:t>
            </a:r>
            <a:r>
              <a:rPr lang="en-US" altLang="zh-CN" sz="2800" baseline="0" dirty="0"/>
              <a:t>Create index on attributes</a:t>
            </a:r>
            <a:br>
              <a:rPr lang="zh-CN" altLang="en-US" sz="2800" dirty="0"/>
            </a:b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Decide indexes types on attributes</a:t>
            </a:r>
          </a:p>
          <a:p>
            <a:pPr rtl="0"/>
            <a:r>
              <a:rPr lang="en-US" altLang="zh-CN" dirty="0"/>
              <a:t>Implementation</a:t>
            </a:r>
          </a:p>
          <a:p>
            <a:r>
              <a:rPr lang="en-US" altLang="zh-CN" dirty="0"/>
              <a:t>Test sample</a:t>
            </a:r>
          </a:p>
          <a:p>
            <a:pPr rtl="0"/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2021/4/24</a:t>
            </a:fld>
            <a:endParaRPr lang="en-US" dirty="0"/>
          </a:p>
        </p:txBody>
      </p:sp>
      <p:pic>
        <p:nvPicPr>
          <p:cNvPr id="10244" name="Picture 4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3" r="2472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4.1 Decide index type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48149" y="1112962"/>
            <a:ext cx="11040931" cy="1112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Set index on attributes on 5 frequently used tables</a:t>
            </a:r>
            <a:endParaRPr lang="zh-CN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166" y="1974150"/>
            <a:ext cx="4323674" cy="477166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6578" y="1974150"/>
            <a:ext cx="4059925" cy="2658809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4.1 Decide index type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48149" y="1112962"/>
            <a:ext cx="11040931" cy="1112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Explanation:</a:t>
            </a:r>
            <a:endParaRPr lang="zh-CN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r="6831"/>
          <a:stretch>
            <a:fillRect/>
          </a:stretch>
        </p:blipFill>
        <p:spPr>
          <a:xfrm>
            <a:off x="222622" y="2225042"/>
            <a:ext cx="6411858" cy="3044138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4.1 Decide index type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48149" y="1112962"/>
            <a:ext cx="11040931" cy="1112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Explanation:</a:t>
            </a:r>
            <a:endParaRPr lang="zh-CN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r="6831"/>
          <a:stretch>
            <a:fillRect/>
          </a:stretch>
        </p:blipFill>
        <p:spPr>
          <a:xfrm>
            <a:off x="222622" y="2225042"/>
            <a:ext cx="6411858" cy="304413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61999" y="3328620"/>
            <a:ext cx="5820487" cy="13551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标题 2"/>
          <p:cNvSpPr txBox="1"/>
          <p:nvPr/>
        </p:nvSpPr>
        <p:spPr>
          <a:xfrm>
            <a:off x="6727716" y="1573372"/>
            <a:ext cx="5500742" cy="42173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514350" indent="-514350">
              <a:buAutoNum type="arabicPeriod"/>
            </a:pPr>
            <a:r>
              <a:rPr lang="en-US" altLang="zh-CN" sz="2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Huge number of ids: not suitable for bit-map</a:t>
            </a:r>
          </a:p>
          <a:p>
            <a:pPr marL="514350" indent="-514350">
              <a:buAutoNum type="arabicPeriod"/>
            </a:pPr>
            <a:endParaRPr lang="en-US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2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2. Prefix search: B-tree   </a:t>
            </a:r>
          </a:p>
          <a:p>
            <a:r>
              <a:rPr lang="en-US" altLang="zh-CN" sz="2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    </a:t>
            </a:r>
            <a:endParaRPr lang="zh-CN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4.1 Decide index type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48149" y="1112962"/>
            <a:ext cx="11040931" cy="1112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Explanation:</a:t>
            </a:r>
            <a:endParaRPr lang="zh-CN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r="6831"/>
          <a:stretch>
            <a:fillRect/>
          </a:stretch>
        </p:blipFill>
        <p:spPr>
          <a:xfrm>
            <a:off x="222622" y="2225042"/>
            <a:ext cx="6411858" cy="304413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62000" y="3799840"/>
            <a:ext cx="5740400" cy="14693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标题 2"/>
          <p:cNvSpPr txBox="1"/>
          <p:nvPr/>
        </p:nvSpPr>
        <p:spPr>
          <a:xfrm>
            <a:off x="6634480" y="1557846"/>
            <a:ext cx="5740400" cy="42173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514350" indent="-514350">
              <a:buAutoNum type="arabicPeriod"/>
            </a:pPr>
            <a:r>
              <a:rPr lang="en-US" altLang="zh-CN" sz="2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Small number of season: storage sufficient with bit-map</a:t>
            </a:r>
          </a:p>
          <a:p>
            <a:pPr marL="514350" indent="-514350">
              <a:buAutoNum type="arabicPeriod"/>
            </a:pPr>
            <a:endParaRPr lang="en-US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2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2. Exact search: bit-map</a:t>
            </a:r>
            <a:endParaRPr lang="zh-CN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62000" y="2849620"/>
            <a:ext cx="5740400" cy="3711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538973" y="1540176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292C48"/>
                </a:solidFill>
              </a:rPr>
              <a:t>1.1 Goal of the project</a:t>
            </a:r>
          </a:p>
        </p:txBody>
      </p:sp>
      <p:sp>
        <p:nvSpPr>
          <p:cNvPr id="5" name="标题 2"/>
          <p:cNvSpPr txBox="1"/>
          <p:nvPr/>
        </p:nvSpPr>
        <p:spPr>
          <a:xfrm>
            <a:off x="1138846" y="2215236"/>
            <a:ext cx="10144505" cy="39585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kern="100" dirty="0">
                <a:solidFill>
                  <a:srgbClr val="292C48"/>
                </a:solidFill>
                <a:effectLst/>
                <a:cs typeface="Times New Roman" panose="02020603050405020304" pitchFamily="18" charset="0"/>
              </a:rPr>
              <a:t>To design and implement a database that can help achieve the business goals of a </a:t>
            </a:r>
            <a:r>
              <a:rPr lang="en-US" altLang="zh-CN" kern="100" dirty="0">
                <a:solidFill>
                  <a:schemeClr val="accent4">
                    <a:lumMod val="50000"/>
                  </a:schemeClr>
                </a:solidFill>
                <a:effectLst/>
                <a:cs typeface="Times New Roman" panose="02020603050405020304" pitchFamily="18" charset="0"/>
              </a:rPr>
              <a:t>professional football </a:t>
            </a:r>
            <a:r>
              <a:rPr lang="en-US" altLang="zh-CN" kern="100" dirty="0">
                <a:solidFill>
                  <a:srgbClr val="D89E19"/>
                </a:solidFill>
                <a:effectLst/>
                <a:cs typeface="Times New Roman" panose="02020603050405020304" pitchFamily="18" charset="0"/>
              </a:rPr>
              <a:t>consulting</a:t>
            </a:r>
            <a:r>
              <a:rPr lang="en-US" altLang="zh-CN" kern="100" dirty="0">
                <a:solidFill>
                  <a:schemeClr val="accent4">
                    <a:lumMod val="50000"/>
                  </a:schemeClr>
                </a:solidFill>
                <a:effectLst/>
                <a:cs typeface="Times New Roman" panose="02020603050405020304" pitchFamily="18" charset="0"/>
              </a:rPr>
              <a:t> company</a:t>
            </a:r>
            <a:r>
              <a:rPr lang="en-US" altLang="zh-CN" kern="100" dirty="0">
                <a:solidFill>
                  <a:srgbClr val="292C48"/>
                </a:solidFill>
                <a:effectLst/>
                <a:cs typeface="Times New Roman" panose="02020603050405020304" pitchFamily="18" charset="0"/>
              </a:rPr>
              <a:t> that provides decision support for clubs and players.</a:t>
            </a:r>
          </a:p>
          <a:p>
            <a:pPr algn="just">
              <a:lnSpc>
                <a:spcPct val="120000"/>
              </a:lnSpc>
            </a:pPr>
            <a:r>
              <a:rPr lang="en-US" altLang="zh-CN" kern="100" dirty="0">
                <a:solidFill>
                  <a:srgbClr val="292C48"/>
                </a:solidFill>
                <a:cs typeface="Times New Roman" panose="02020603050405020304" pitchFamily="18" charset="0"/>
              </a:rPr>
              <a:t>This </a:t>
            </a:r>
            <a:r>
              <a:rPr lang="en-US" altLang="zh-CN" kern="100" dirty="0">
                <a:solidFill>
                  <a:srgbClr val="292C48"/>
                </a:solidFill>
                <a:effectLst/>
                <a:cs typeface="Times New Roman" panose="02020603050405020304" pitchFamily="18" charset="0"/>
              </a:rPr>
              <a:t>database should store both latest and historical </a:t>
            </a:r>
            <a:r>
              <a:rPr lang="en-US" altLang="zh-CN" kern="100" dirty="0">
                <a:solidFill>
                  <a:schemeClr val="accent4">
                    <a:lumMod val="50000"/>
                  </a:schemeClr>
                </a:solidFill>
                <a:effectLst/>
                <a:cs typeface="Times New Roman" panose="02020603050405020304" pitchFamily="18" charset="0"/>
              </a:rPr>
              <a:t>information of players, clubs, and leagues</a:t>
            </a:r>
            <a:r>
              <a:rPr lang="en-US" altLang="zh-CN" kern="100" dirty="0">
                <a:solidFill>
                  <a:srgbClr val="292C48"/>
                </a:solidFill>
                <a:effectLst/>
                <a:cs typeface="Times New Roman" panose="02020603050405020304" pitchFamily="18" charset="0"/>
              </a:rPr>
              <a:t>. This database should also support a set of daily operations such as adding, updating, and deleting a player and/or a club. </a:t>
            </a:r>
            <a:endParaRPr lang="zh-CN" altLang="zh-CN" kern="100" dirty="0">
              <a:solidFill>
                <a:srgbClr val="292C48"/>
              </a:solidFill>
              <a:effectLst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4.1 Decide index type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48149" y="1112962"/>
            <a:ext cx="11040931" cy="1112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Explanation:</a:t>
            </a:r>
            <a:endParaRPr lang="zh-CN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r="6831"/>
          <a:stretch>
            <a:fillRect/>
          </a:stretch>
        </p:blipFill>
        <p:spPr>
          <a:xfrm>
            <a:off x="222622" y="2225042"/>
            <a:ext cx="6411858" cy="304413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62000" y="4693920"/>
            <a:ext cx="5740400" cy="57526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标题 2"/>
          <p:cNvSpPr txBox="1"/>
          <p:nvPr/>
        </p:nvSpPr>
        <p:spPr>
          <a:xfrm>
            <a:off x="6467738" y="1843846"/>
            <a:ext cx="6177280" cy="42173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514350" indent="-514350">
              <a:buAutoNum type="arabicPeriod"/>
            </a:pPr>
            <a:r>
              <a:rPr lang="en-US" altLang="zh-CN" sz="2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Huge number of names: not suitable for bitmap</a:t>
            </a:r>
          </a:p>
          <a:p>
            <a:pPr marL="514350" indent="-514350">
              <a:buAutoNum type="arabicPeriod"/>
            </a:pPr>
            <a:endParaRPr lang="en-US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en-US" altLang="zh-CN" sz="2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Distributes sparsely:</a:t>
            </a:r>
          </a:p>
          <a:p>
            <a:r>
              <a:rPr lang="en-US" altLang="zh-CN" sz="2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    not suitable for bit-map</a:t>
            </a:r>
          </a:p>
          <a:p>
            <a:endParaRPr lang="en-US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2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3. Prefix search: B-tree   </a:t>
            </a:r>
          </a:p>
          <a:p>
            <a:r>
              <a:rPr lang="en-US" altLang="zh-CN" sz="2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    structure</a:t>
            </a:r>
            <a:endParaRPr lang="zh-CN" altLang="zh-CN" sz="2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7040" y="2808842"/>
            <a:ext cx="5740400" cy="970678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Implementation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502920" y="1331012"/>
            <a:ext cx="11577319" cy="11886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zh-CN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MySQL does not support bit-map index: </a:t>
            </a:r>
          </a:p>
          <a:p>
            <a:r>
              <a:rPr lang="en-US" altLang="zh-CN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		change </a:t>
            </a:r>
            <a:r>
              <a:rPr lang="en-US" altLang="zh-CN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bit-map -&gt; B-tree or hashing</a:t>
            </a:r>
            <a:endParaRPr lang="zh-CN" altLang="zh-CN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  <p:sp>
        <p:nvSpPr>
          <p:cNvPr id="10" name="标题 2"/>
          <p:cNvSpPr txBox="1"/>
          <p:nvPr/>
        </p:nvSpPr>
        <p:spPr>
          <a:xfrm>
            <a:off x="502919" y="3038178"/>
            <a:ext cx="11577319" cy="11886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zh-CN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Choose </a:t>
            </a:r>
            <a:r>
              <a:rPr lang="en-US" altLang="zh-CN" kern="100" dirty="0" err="1">
                <a:solidFill>
                  <a:srgbClr val="282C47"/>
                </a:solidFill>
                <a:cs typeface="Times New Roman" panose="02020603050405020304" pitchFamily="18" charset="0"/>
              </a:rPr>
              <a:t>InnoDB</a:t>
            </a:r>
            <a:r>
              <a:rPr lang="en-US" altLang="zh-CN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 to support foreign key mechanism:</a:t>
            </a:r>
          </a:p>
          <a:p>
            <a:pPr>
              <a:lnSpc>
                <a:spcPct val="200000"/>
              </a:lnSpc>
            </a:pPr>
            <a:r>
              <a:rPr lang="en-US" altLang="zh-CN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		</a:t>
            </a:r>
            <a:r>
              <a:rPr lang="en-US" altLang="zh-CN" kern="100" dirty="0" err="1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InnoDB</a:t>
            </a:r>
            <a:r>
              <a:rPr lang="en-US" altLang="zh-CN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 will set </a:t>
            </a:r>
            <a:r>
              <a:rPr lang="en-US" altLang="zh-CN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adaptive hash index automatically</a:t>
            </a:r>
            <a:endParaRPr lang="zh-CN" altLang="zh-CN" kern="100" dirty="0">
              <a:solidFill>
                <a:srgbClr val="282C47"/>
              </a:solidFill>
              <a:cs typeface="Times New Roman" panose="02020603050405020304" pitchFamily="18" charset="0"/>
            </a:endParaRPr>
          </a:p>
        </p:txBody>
      </p:sp>
      <p:sp>
        <p:nvSpPr>
          <p:cNvPr id="12" name="标题 2"/>
          <p:cNvSpPr txBox="1"/>
          <p:nvPr/>
        </p:nvSpPr>
        <p:spPr>
          <a:xfrm>
            <a:off x="367851" y="4776162"/>
            <a:ext cx="11577319" cy="11886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zh-CN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Therefore, we just need to set indexes directly on default setting.</a:t>
            </a:r>
            <a:endParaRPr lang="zh-CN" altLang="zh-CN" kern="100" dirty="0">
              <a:solidFill>
                <a:srgbClr val="282C47"/>
              </a:solidFill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Implementation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383" y="2144813"/>
            <a:ext cx="6142377" cy="70919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0413" y="3747007"/>
            <a:ext cx="7490303" cy="2043753"/>
          </a:xfrm>
          <a:prstGeom prst="rect">
            <a:avLst/>
          </a:prstGeom>
        </p:spPr>
      </p:pic>
      <p:sp>
        <p:nvSpPr>
          <p:cNvPr id="13" name="标题 2"/>
          <p:cNvSpPr txBox="1"/>
          <p:nvPr/>
        </p:nvSpPr>
        <p:spPr>
          <a:xfrm>
            <a:off x="639413" y="1150614"/>
            <a:ext cx="6815269" cy="11886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zh-CN" sz="20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Turn on </a:t>
            </a:r>
            <a:r>
              <a:rPr lang="en-US" altLang="zh-CN" sz="2000" kern="100" dirty="0" err="1">
                <a:solidFill>
                  <a:srgbClr val="282C47"/>
                </a:solidFill>
                <a:cs typeface="Times New Roman" panose="02020603050405020304" pitchFamily="18" charset="0"/>
              </a:rPr>
              <a:t>InnoDB</a:t>
            </a:r>
            <a:r>
              <a:rPr lang="en-US" altLang="zh-CN" sz="20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 adaptive hash index</a:t>
            </a:r>
            <a:endParaRPr lang="zh-CN" altLang="zh-CN" sz="2000" kern="100" dirty="0">
              <a:solidFill>
                <a:srgbClr val="282C47"/>
              </a:solidFill>
              <a:cs typeface="Times New Roman" panose="02020603050405020304" pitchFamily="18" charset="0"/>
            </a:endParaRPr>
          </a:p>
        </p:txBody>
      </p:sp>
      <p:sp>
        <p:nvSpPr>
          <p:cNvPr id="14" name="标题 2"/>
          <p:cNvSpPr txBox="1"/>
          <p:nvPr/>
        </p:nvSpPr>
        <p:spPr>
          <a:xfrm>
            <a:off x="639412" y="2716548"/>
            <a:ext cx="6815269" cy="11886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zh-CN" sz="20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Create index on default setting</a:t>
            </a:r>
            <a:endParaRPr lang="zh-CN" altLang="zh-CN" sz="2000" kern="100" dirty="0">
              <a:solidFill>
                <a:srgbClr val="282C47"/>
              </a:solidFill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4.3 Test sample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785744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Searching speed test: (test in MySQL)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39" y="1858169"/>
            <a:ext cx="10491675" cy="3806575"/>
          </a:xfrm>
          <a:prstGeom prst="rect">
            <a:avLst/>
          </a:prstGeom>
        </p:spPr>
      </p:pic>
      <p:sp>
        <p:nvSpPr>
          <p:cNvPr id="13" name="矩形: 圆角 12"/>
          <p:cNvSpPr/>
          <p:nvPr/>
        </p:nvSpPr>
        <p:spPr>
          <a:xfrm>
            <a:off x="648149" y="2451100"/>
            <a:ext cx="997772" cy="47402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1147035" y="3114586"/>
            <a:ext cx="905285" cy="20988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648149" y="4683658"/>
            <a:ext cx="997772" cy="47402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/>
          <p:cNvSpPr/>
          <p:nvPr/>
        </p:nvSpPr>
        <p:spPr>
          <a:xfrm>
            <a:off x="1147035" y="5347144"/>
            <a:ext cx="905285" cy="20988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2"/>
          <p:cNvSpPr txBox="1"/>
          <p:nvPr/>
        </p:nvSpPr>
        <p:spPr>
          <a:xfrm>
            <a:off x="635127" y="5664744"/>
            <a:ext cx="10921746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92C48"/>
                </a:solidFill>
              </a:rPr>
              <a:t>1. Use FLUSH and SQL_NO_CACHE to avoid the search cache affect on testing</a:t>
            </a:r>
            <a:endParaRPr lang="en-US" altLang="zh-CN" sz="18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19" name="标题 2"/>
          <p:cNvSpPr txBox="1"/>
          <p:nvPr/>
        </p:nvSpPr>
        <p:spPr>
          <a:xfrm>
            <a:off x="635127" y="6030985"/>
            <a:ext cx="10546017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92C48"/>
                </a:solidFill>
              </a:rPr>
              <a:t>2. D</a:t>
            </a:r>
            <a:r>
              <a:rPr lang="en-US" altLang="zh-CN" sz="18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eliberate put search query </a:t>
            </a:r>
            <a:r>
              <a:rPr lang="en-US" altLang="zh-CN" sz="1800" dirty="0">
                <a:solidFill>
                  <a:srgbClr val="292C48"/>
                </a:solidFill>
              </a:rPr>
              <a:t>of indexes one before query without indexes</a:t>
            </a:r>
            <a:endParaRPr lang="en-US" altLang="zh-CN" sz="18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4.3 Test sample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785744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Query result:</a:t>
            </a:r>
          </a:p>
        </p:txBody>
      </p:sp>
      <p:sp>
        <p:nvSpPr>
          <p:cNvPr id="18" name="标题 2"/>
          <p:cNvSpPr txBox="1"/>
          <p:nvPr/>
        </p:nvSpPr>
        <p:spPr>
          <a:xfrm>
            <a:off x="237536" y="4451696"/>
            <a:ext cx="1170819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92C48"/>
                </a:solidFill>
              </a:rPr>
              <a:t>Search with index only use </a:t>
            </a:r>
            <a:r>
              <a:rPr lang="en-US" altLang="zh-CN" sz="1800" dirty="0">
                <a:solidFill>
                  <a:srgbClr val="FF0000"/>
                </a:solidFill>
              </a:rPr>
              <a:t>0.047</a:t>
            </a:r>
            <a:r>
              <a:rPr lang="en-US" altLang="zh-CN" sz="1800" dirty="0">
                <a:solidFill>
                  <a:srgbClr val="292C48"/>
                </a:solidFill>
              </a:rPr>
              <a:t> sec comparing to </a:t>
            </a:r>
            <a:r>
              <a:rPr lang="en-US" altLang="zh-CN" sz="1800" dirty="0">
                <a:solidFill>
                  <a:srgbClr val="FF0000"/>
                </a:solidFill>
              </a:rPr>
              <a:t>0.125</a:t>
            </a:r>
            <a:r>
              <a:rPr lang="en-US" altLang="zh-CN" sz="1800" dirty="0">
                <a:solidFill>
                  <a:srgbClr val="292C48"/>
                </a:solidFill>
              </a:rPr>
              <a:t> sec of query without indexes</a:t>
            </a:r>
            <a:endParaRPr lang="en-US" altLang="zh-CN" sz="18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14" name="图片 13"/>
          <p:cNvPicPr/>
          <p:nvPr/>
        </p:nvPicPr>
        <p:blipFill>
          <a:blip r:embed="rId3"/>
          <a:stretch>
            <a:fillRect/>
          </a:stretch>
        </p:blipFill>
        <p:spPr>
          <a:xfrm>
            <a:off x="-36064" y="2213730"/>
            <a:ext cx="11862517" cy="1632222"/>
          </a:xfrm>
          <a:prstGeom prst="rect">
            <a:avLst/>
          </a:prstGeom>
        </p:spPr>
      </p:pic>
      <p:sp>
        <p:nvSpPr>
          <p:cNvPr id="17" name="矩形: 圆角 16"/>
          <p:cNvSpPr/>
          <p:nvPr/>
        </p:nvSpPr>
        <p:spPr>
          <a:xfrm>
            <a:off x="10850880" y="2506581"/>
            <a:ext cx="573941" cy="20988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/>
          <p:cNvSpPr/>
          <p:nvPr/>
        </p:nvSpPr>
        <p:spPr>
          <a:xfrm>
            <a:off x="10850879" y="3636064"/>
            <a:ext cx="573941" cy="20988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标题 2"/>
          <p:cNvSpPr txBox="1"/>
          <p:nvPr/>
        </p:nvSpPr>
        <p:spPr>
          <a:xfrm>
            <a:off x="9296504" y="2087882"/>
            <a:ext cx="1656418" cy="8373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0.047 sec</a:t>
            </a:r>
          </a:p>
        </p:txBody>
      </p:sp>
      <p:sp>
        <p:nvSpPr>
          <p:cNvPr id="22" name="标题 2"/>
          <p:cNvSpPr txBox="1"/>
          <p:nvPr/>
        </p:nvSpPr>
        <p:spPr>
          <a:xfrm>
            <a:off x="9257078" y="3171772"/>
            <a:ext cx="1656418" cy="8373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0.125 sec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0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132730" y="1775149"/>
            <a:ext cx="9090212" cy="1362635"/>
          </a:xfrm>
        </p:spPr>
        <p:txBody>
          <a:bodyPr rtlCol="0"/>
          <a:lstStyle/>
          <a:p>
            <a:r>
              <a:rPr lang="en-US" altLang="zh-CN" sz="2800" dirty="0"/>
              <a:t>Work assignments &amp; distribution</a:t>
            </a: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References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503632" y="1159062"/>
            <a:ext cx="11176000" cy="16286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292C48"/>
                </a:solidFill>
                <a:effectLst/>
                <a:latin typeface="Meiryo UI" panose="020B0604030504040204" pitchFamily="34" charset="-128"/>
                <a:ea typeface="+mn-ea"/>
                <a:cs typeface="+mn-cs"/>
              </a:rPr>
              <a:t>1. Dataset is retrieved from https://www.kaggle.com/bryanb/fifa-player-stats-database.</a:t>
            </a:r>
            <a:endParaRPr lang="zh-CN" altLang="zh-CN" sz="1100" dirty="0">
              <a:effectLst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Pictures: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503632" y="1561781"/>
            <a:ext cx="10904438" cy="50327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292C48"/>
                </a:solidFill>
              </a:rPr>
              <a:t>Pictures:</a:t>
            </a:r>
          </a:p>
          <a:p>
            <a:pPr>
              <a:lnSpc>
                <a:spcPct val="150000"/>
              </a:lnSpc>
            </a:pPr>
            <a:r>
              <a:rPr lang="en-US" altLang="zh-CN" sz="1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https://www.google.com.hk/url?sa=i&amp;url=https%3A%2F%2Fwww.redbull.com%2Fgb-en%2Ffifa-17-cover-stars-profiles&amp;psig=AOvVaw2eTg02BIEAUjA-RdtlID9q&amp;ust=1619192994838000&amp;source=images&amp;cd=vfe&amp;ved=0CAIQjRxqFwoTCMiMq46akvACFQAAAAAdAAAAABAD</a:t>
            </a:r>
          </a:p>
          <a:p>
            <a:pPr>
              <a:lnSpc>
                <a:spcPct val="150000"/>
              </a:lnSpc>
            </a:pPr>
            <a:endParaRPr lang="en-US" altLang="zh-CN" sz="1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r>
              <a:rPr lang="en-US" altLang="zh-CN" sz="1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https://www.google.com.hk/url?sa=i&amp;url=https%3A%2F%2Fwallpapercave.com%2Ffc-bayern-munich-uefa-champions-league-2020-wallpapers&amp;psig=AOvVaw0qdaCl4d_hoH-HHbC1zl5t&amp;ust=1619192879646000&amp;source=images&amp;cd=vfe&amp;ved=0CAIQjRxqFwoTCLi5p9iZkvACFQAAAAAdAAAAABAD</a:t>
            </a:r>
          </a:p>
          <a:p>
            <a:pPr>
              <a:lnSpc>
                <a:spcPct val="150000"/>
              </a:lnSpc>
            </a:pPr>
            <a:endParaRPr lang="en-US" altLang="zh-CN" sz="1000" dirty="0">
              <a:solidFill>
                <a:srgbClr val="292C48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https://www.google.com.hk/url?sa=i&amp;url=https%3A%2F%2Fen.wikipedia.org%2Fwiki%2FFile%3ALuzhniki_Stadium%2C_2018_FIFA_World_Cup.jpg&amp;psig=AOvVaw0I_4Fu_VD4IEuFEKHV3srn&amp;ust=1619193244341000&amp;source=images&amp;cd=vfe&amp;ved=0CAIQjRxqFwoTCJC2xYmbkvACFQAAAAAdAAAAABAD</a:t>
            </a:r>
          </a:p>
          <a:p>
            <a:pPr>
              <a:lnSpc>
                <a:spcPct val="150000"/>
              </a:lnSpc>
            </a:pPr>
            <a:endParaRPr lang="en-US" altLang="zh-CN" sz="1000" dirty="0">
              <a:solidFill>
                <a:srgbClr val="292C48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00" dirty="0">
                <a:solidFill>
                  <a:srgbClr val="292C48"/>
                </a:solidFill>
              </a:rPr>
              <a:t>https://www.google.com.hk/url?sa=i&amp;url=https%3A%2F%2Fwww.fifa.com%2Fworldcup%2Fnews%2F2006--how-artem-dzyubas-dreams-came-true-w475-2962919&amp;psig=AOvVaw00w1pkDc2HLYeUgW6X8gBP&amp;ust=1619193411304000&amp;source=images&amp;cd=vfe&amp;ved=0CAIQjRxqFwoTCLCc2dybkvACFQAAAAAdAAAAABAD</a:t>
            </a:r>
          </a:p>
          <a:p>
            <a:pPr>
              <a:lnSpc>
                <a:spcPct val="150000"/>
              </a:lnSpc>
            </a:pPr>
            <a:endParaRPr lang="en-US" altLang="zh-CN" sz="1000" dirty="0">
              <a:solidFill>
                <a:srgbClr val="292C48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00" dirty="0">
                <a:solidFill>
                  <a:srgbClr val="292C48"/>
                </a:solidFill>
              </a:rPr>
              <a:t>https://gimg2.baidu.com/image_search/src=http%3A%2F%2Fwww.csisc.com.cn%2Fd%2Fpicture%2F2019%2F06%2F23%2F0ee13f2e04164d3.jpg&amp;refer=http%3A%2F%2Fwww.csisc.com.cn&amp;app=2002&amp;size=f9999,10000&amp;q=a80&amp;n=0&amp;g=0n&amp;fmt=jpeg?sec=1621699220&amp;t=c636141142615786744bbc3419bf8d01</a:t>
            </a:r>
          </a:p>
          <a:p>
            <a:pPr>
              <a:lnSpc>
                <a:spcPct val="150000"/>
              </a:lnSpc>
            </a:pPr>
            <a:endParaRPr lang="en-US" altLang="zh-CN" sz="1000" dirty="0">
              <a:solidFill>
                <a:srgbClr val="292C48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00" dirty="0">
                <a:solidFill>
                  <a:srgbClr val="292C48"/>
                </a:solidFill>
              </a:rPr>
              <a:t>https://gimg2.baidu.com/image_search/src=http%3A%2F%2Foss.suning.com%2Fsnsis%2Fchannel_content%2Fos0aBSR3MyyLm1q8r1GUj2xxRp6wW4QxvvcXY19q07_D7vTyfULmYNWuVT9_p2ZD.jpg&amp;refer=http%3A%2F%2Foss.suning.com&amp;app=2002&amp;size=f9999,10000&amp;q=a80&amp;n=0&amp;g=0n&amp;fmt=jpeg?sec=1621699353&amp;t=c09a90583d906d788bb5ad6ea35310c6</a:t>
            </a:r>
          </a:p>
          <a:p>
            <a:pPr>
              <a:lnSpc>
                <a:spcPct val="150000"/>
              </a:lnSpc>
            </a:pPr>
            <a:endParaRPr lang="en-US" altLang="zh-CN" sz="1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1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468784" y="1352792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292C48"/>
                </a:solidFill>
              </a:rPr>
              <a:t>1.2 Working Environment: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830809" y="1235067"/>
            <a:ext cx="10521646" cy="23864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zh-CN" dirty="0">
                <a:solidFill>
                  <a:srgbClr val="292C48"/>
                </a:solidFill>
              </a:rPr>
              <a:t>DB system: 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chemeClr val="accent4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MySQL 8.0 + MySQL Workbench 8.0</a:t>
            </a:r>
            <a:endParaRPr lang="en-US" altLang="zh-CN" sz="2400" b="1" spc="150" dirty="0">
              <a:solidFill>
                <a:schemeClr val="accent4">
                  <a:lumMod val="5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839545" y="2919159"/>
            <a:ext cx="10521646" cy="14046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2) Website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website requires </a:t>
            </a:r>
            <a:r>
              <a:rPr lang="en-US" altLang="zh-CN" sz="2000" b="1" spc="150" dirty="0">
                <a:solidFill>
                  <a:schemeClr val="accent4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environment: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4201027" y="4314568"/>
            <a:ext cx="2904248" cy="18434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WTForms</a:t>
            </a:r>
            <a:r>
              <a:rPr lang="en-US" altLang="zh-CN" sz="1800" dirty="0">
                <a:solidFill>
                  <a:srgbClr val="292C48"/>
                </a:solidFill>
              </a:rPr>
              <a:t>==2.3.1</a:t>
            </a:r>
          </a:p>
          <a:p>
            <a:pPr>
              <a:lnSpc>
                <a:spcPct val="150000"/>
              </a:lnSpc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Flask_WTF</a:t>
            </a:r>
            <a:r>
              <a:rPr lang="en-US" altLang="zh-CN" sz="1800" dirty="0">
                <a:solidFill>
                  <a:srgbClr val="292C48"/>
                </a:solidFill>
              </a:rPr>
              <a:t>==0.14.3</a:t>
            </a:r>
          </a:p>
          <a:p>
            <a:pPr>
              <a:lnSpc>
                <a:spcPct val="150000"/>
              </a:lnSpc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XlsxWriter</a:t>
            </a:r>
            <a:r>
              <a:rPr lang="en-US" altLang="zh-CN" sz="1800" dirty="0">
                <a:solidFill>
                  <a:srgbClr val="292C48"/>
                </a:solidFill>
              </a:rPr>
              <a:t>==1.2.7</a:t>
            </a:r>
          </a:p>
          <a:p>
            <a:pPr>
              <a:lnSpc>
                <a:spcPct val="150000"/>
              </a:lnSpc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PyMySQL</a:t>
            </a:r>
            <a:r>
              <a:rPr lang="en-US" altLang="zh-CN" sz="1800" dirty="0">
                <a:solidFill>
                  <a:srgbClr val="292C48"/>
                </a:solidFill>
              </a:rPr>
              <a:t>==0.9.2</a:t>
            </a:r>
          </a:p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chemeClr val="accent4">
                    <a:lumMod val="50000"/>
                  </a:schemeClr>
                </a:solidFill>
              </a:rPr>
              <a:t>Flask</a:t>
            </a:r>
            <a:r>
              <a:rPr lang="en-US" altLang="zh-CN" sz="1800" dirty="0">
                <a:solidFill>
                  <a:srgbClr val="292C48"/>
                </a:solidFill>
              </a:rPr>
              <a:t>==1.1.2</a:t>
            </a:r>
          </a:p>
        </p:txBody>
      </p:sp>
      <p:sp>
        <p:nvSpPr>
          <p:cNvPr id="9" name="标题 2"/>
          <p:cNvSpPr txBox="1"/>
          <p:nvPr/>
        </p:nvSpPr>
        <p:spPr>
          <a:xfrm>
            <a:off x="84068" y="4323804"/>
            <a:ext cx="4108223" cy="18434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91440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>
                <a:solidFill>
                  <a:schemeClr val="accent4">
                    <a:lumMod val="50000"/>
                  </a:schemeClr>
                </a:solidFill>
              </a:rPr>
              <a:t>Python</a:t>
            </a:r>
            <a:r>
              <a:rPr lang="en-US" altLang="zh-CN" sz="1800" b="1" kern="1200" spc="150" dirty="0">
                <a:solidFill>
                  <a:srgbClr val="292C4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 &gt;= 3.7</a:t>
            </a:r>
            <a:endParaRPr lang="zh-CN" altLang="zh-CN" sz="1200" dirty="0">
              <a:effectLst/>
            </a:endParaRPr>
          </a:p>
          <a:p>
            <a:pPr marL="91440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Werkzeug</a:t>
            </a:r>
            <a:r>
              <a:rPr lang="en-US" altLang="zh-CN" sz="1800" b="1" kern="1200" spc="150" dirty="0">
                <a:solidFill>
                  <a:srgbClr val="292C4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==1.0.1</a:t>
            </a:r>
            <a:endParaRPr lang="zh-CN" altLang="zh-CN" sz="1200" dirty="0">
              <a:effectLst/>
            </a:endParaRPr>
          </a:p>
          <a:p>
            <a:pPr marL="91440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Flask_Excel</a:t>
            </a:r>
            <a:r>
              <a:rPr lang="en-US" altLang="zh-CN" sz="1800" b="1" kern="1200" spc="150" dirty="0">
                <a:solidFill>
                  <a:srgbClr val="292C4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==0.0.7</a:t>
            </a:r>
            <a:endParaRPr lang="zh-CN" altLang="zh-CN" sz="1200" dirty="0">
              <a:effectLst/>
            </a:endParaRPr>
          </a:p>
          <a:p>
            <a:pPr marL="91440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SQLAlchemy</a:t>
            </a:r>
            <a:r>
              <a:rPr lang="en-US" altLang="zh-CN" sz="1800" b="1" kern="1200" spc="150" dirty="0">
                <a:solidFill>
                  <a:srgbClr val="292C4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==1.3.24</a:t>
            </a:r>
            <a:endParaRPr lang="zh-CN" altLang="zh-CN" sz="1200" dirty="0">
              <a:effectLst/>
            </a:endParaRPr>
          </a:p>
          <a:p>
            <a:pPr marL="91440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Flask_Mail</a:t>
            </a:r>
            <a:r>
              <a:rPr lang="en-US" altLang="zh-CN" sz="1800" b="1" kern="1200" spc="150" dirty="0">
                <a:solidFill>
                  <a:srgbClr val="292C4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==0.9.1</a:t>
            </a:r>
            <a:endParaRPr lang="zh-CN" altLang="zh-CN" sz="1200" dirty="0">
              <a:effectLst/>
            </a:endParaRPr>
          </a:p>
        </p:txBody>
      </p:sp>
      <p:sp>
        <p:nvSpPr>
          <p:cNvPr id="10" name="标题 2"/>
          <p:cNvSpPr txBox="1"/>
          <p:nvPr/>
        </p:nvSpPr>
        <p:spPr>
          <a:xfrm>
            <a:off x="7260120" y="3909325"/>
            <a:ext cx="4283731" cy="18434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Flask_SQLAlchemy</a:t>
            </a:r>
            <a:r>
              <a:rPr lang="en-US" altLang="zh-CN" sz="1800" dirty="0">
                <a:solidFill>
                  <a:srgbClr val="292C48"/>
                </a:solidFill>
              </a:rPr>
              <a:t>==2.4.3</a:t>
            </a:r>
          </a:p>
          <a:p>
            <a:pPr marL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Flask_Login</a:t>
            </a:r>
            <a:r>
              <a:rPr lang="en-US" altLang="zh-CN" sz="1800" kern="1200" dirty="0">
                <a:solidFill>
                  <a:srgbClr val="292C48"/>
                </a:solidFill>
                <a:effectLst/>
                <a:latin typeface="Meiryo UI" panose="020B0604030504040204" pitchFamily="34" charset="-128"/>
                <a:ea typeface="+mn-ea"/>
                <a:cs typeface="+mn-cs"/>
              </a:rPr>
              <a:t>==0.5.0</a:t>
            </a:r>
            <a:endParaRPr lang="zh-CN" altLang="zh-CN" sz="1400" dirty="0">
              <a:effectLst/>
            </a:endParaRPr>
          </a:p>
          <a:p>
            <a:pPr marL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 err="1">
                <a:solidFill>
                  <a:schemeClr val="accent4">
                    <a:lumMod val="50000"/>
                  </a:schemeClr>
                </a:solidFill>
              </a:rPr>
              <a:t>flask_bootstrap</a:t>
            </a:r>
            <a:r>
              <a:rPr lang="en-US" altLang="zh-CN" sz="1800" kern="1200" dirty="0">
                <a:solidFill>
                  <a:srgbClr val="292C48"/>
                </a:solidFill>
                <a:effectLst/>
                <a:latin typeface="Meiryo UI" panose="020B0604030504040204" pitchFamily="34" charset="-128"/>
                <a:ea typeface="+mn-ea"/>
                <a:cs typeface="+mn-cs"/>
              </a:rPr>
              <a:t>==3.3.7.1</a:t>
            </a:r>
            <a:endParaRPr lang="zh-CN" altLang="zh-CN" sz="1400" dirty="0">
              <a:effectLst/>
            </a:endParaRPr>
          </a:p>
        </p:txBody>
      </p:sp>
      <p:sp>
        <p:nvSpPr>
          <p:cNvPr id="12" name="标题 2"/>
          <p:cNvSpPr txBox="1"/>
          <p:nvPr/>
        </p:nvSpPr>
        <p:spPr>
          <a:xfrm>
            <a:off x="2748087" y="6245892"/>
            <a:ext cx="5792656" cy="6121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1400" dirty="0">
                <a:solidFill>
                  <a:srgbClr val="292C48"/>
                </a:solidFill>
              </a:rPr>
              <a:t>You can refer to \FIFADB\Website\requirements.txt</a:t>
            </a:r>
            <a:endParaRPr lang="zh-CN" altLang="zh-CN" sz="1100" dirty="0">
              <a:effectLst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226550" y="2882080"/>
            <a:ext cx="5965450" cy="1600273"/>
          </a:xfrm>
        </p:spPr>
        <p:txBody>
          <a:bodyPr rtlCol="0"/>
          <a:lstStyle/>
          <a:p>
            <a:r>
              <a:rPr lang="en-US" altLang="zh-CN" dirty="0"/>
              <a:t>Database design</a:t>
            </a:r>
          </a:p>
          <a:p>
            <a:pPr rtl="0"/>
            <a:r>
              <a:rPr lang="en-US" altLang="zh-CN" sz="1600" dirty="0"/>
              <a:t>Database implementation</a:t>
            </a:r>
            <a:endParaRPr lang="en-US" altLang="zh-CN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2021/4/24</a:t>
            </a:fld>
            <a:endParaRPr lang="en-US" dirty="0"/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7" name="Picture 2" descr="2018 FIFA World Cup™ - News - How Artem Dzyuba's dreams came true - FIFA.co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67" r="38176"/>
          <a:stretch>
            <a:fillRect/>
          </a:stretch>
        </p:blipFill>
        <p:spPr bwMode="auto">
          <a:xfrm>
            <a:off x="398929" y="0"/>
            <a:ext cx="56151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730784" y="2029937"/>
            <a:ext cx="7590525" cy="583800"/>
          </a:xfrm>
        </p:spPr>
        <p:txBody>
          <a:bodyPr rtlCol="0"/>
          <a:lstStyle/>
          <a:p>
            <a:pPr algn="ctr"/>
            <a:r>
              <a:rPr lang="en-US" altLang="zh-CN" sz="2800" dirty="0"/>
              <a:t>2. Database construction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2.1 Database design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2.1.a construct ERD</a:t>
            </a:r>
          </a:p>
        </p:txBody>
      </p:sp>
      <p:sp>
        <p:nvSpPr>
          <p:cNvPr id="4" name="标题 2"/>
          <p:cNvSpPr txBox="1"/>
          <p:nvPr/>
        </p:nvSpPr>
        <p:spPr>
          <a:xfrm>
            <a:off x="639413" y="1558569"/>
            <a:ext cx="10521646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program initially divided the raw data into four entities: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/>
          <p:cNvSpPr txBox="1"/>
          <p:nvPr/>
        </p:nvSpPr>
        <p:spPr>
          <a:xfrm>
            <a:off x="1237356" y="2757489"/>
            <a:ext cx="8271506" cy="2228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player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players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club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club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league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league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>
                <a:solidFill>
                  <a:srgbClr val="292C48"/>
                </a:solidFill>
              </a:rPr>
              <a:t>“</a:t>
            </a:r>
            <a:r>
              <a:rPr lang="en-US" altLang="zh-CN" dirty="0" err="1">
                <a:solidFill>
                  <a:srgbClr val="FF0000"/>
                </a:solidFill>
              </a:rPr>
              <a:t>country_region</a:t>
            </a:r>
            <a:r>
              <a:rPr lang="en-US" altLang="zh-CN" dirty="0">
                <a:solidFill>
                  <a:srgbClr val="292C48"/>
                </a:solidFill>
              </a:rPr>
              <a:t>”: the information about the country or region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5025231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Those four tables are connected with 5 relationship sets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216" y="1313197"/>
            <a:ext cx="9808903" cy="5122967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2.1.a construct ERD</a:t>
            </a:r>
          </a:p>
        </p:txBody>
      </p:sp>
      <p:sp>
        <p:nvSpPr>
          <p:cNvPr id="22" name="矩形 21"/>
          <p:cNvSpPr/>
          <p:nvPr/>
        </p:nvSpPr>
        <p:spPr>
          <a:xfrm>
            <a:off x="8976048" y="3408945"/>
            <a:ext cx="1790563" cy="120310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652315" y="1907145"/>
            <a:ext cx="1951688" cy="84954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763392" y="3429000"/>
            <a:ext cx="1721019" cy="116632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783117" y="1907145"/>
            <a:ext cx="1869106" cy="4090283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8746992" y="3000217"/>
            <a:ext cx="1685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League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644633" y="3002642"/>
            <a:ext cx="67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Club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652315" y="1336593"/>
            <a:ext cx="1928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rgbClr val="FF0000"/>
                </a:solidFill>
              </a:rPr>
              <a:t>Country_region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88264" y="1412976"/>
            <a:ext cx="870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Player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2664,&quot;width&quot;:13032}"/>
</p:tagLst>
</file>

<file path=ppt/theme/theme1.xml><?xml version="1.0" encoding="utf-8"?>
<a:theme xmlns:a="http://schemas.openxmlformats.org/drawingml/2006/main" name="最小和静音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{AB123DDD-47A0-4CC9-A8D3-63569BCA349A}tf89826194_win32</Template>
  <TotalTime>36</TotalTime>
  <Words>2071</Words>
  <Application>Microsoft Office PowerPoint</Application>
  <PresentationFormat>宽屏</PresentationFormat>
  <Paragraphs>324</Paragraphs>
  <Slides>47</Slides>
  <Notes>46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3" baseType="lpstr">
      <vt:lpstr>Meiryo UI</vt:lpstr>
      <vt:lpstr>Microsoft YaHei UI</vt:lpstr>
      <vt:lpstr>Arial</vt:lpstr>
      <vt:lpstr>Calibri</vt:lpstr>
      <vt:lpstr>Wingdings</vt:lpstr>
      <vt:lpstr>最小和静音</vt:lpstr>
      <vt:lpstr>CSC3170 PROJECT Football Database of a Professional Football Consulting Company</vt:lpstr>
      <vt:lpstr>CONTENT</vt:lpstr>
      <vt:lpstr>1. Project Background</vt:lpstr>
      <vt:lpstr>1. Project Background</vt:lpstr>
      <vt:lpstr>1. Project Background</vt:lpstr>
      <vt:lpstr>2. Database construction</vt:lpstr>
      <vt:lpstr>2.1 Database design  </vt:lpstr>
      <vt:lpstr>2.1.a construct ERD</vt:lpstr>
      <vt:lpstr>2.1.a construct ERD</vt:lpstr>
      <vt:lpstr>2.1.b normalization</vt:lpstr>
      <vt:lpstr>2.1.c normalization</vt:lpstr>
      <vt:lpstr>2.1.d reduce ERD to relation schemas(partial)</vt:lpstr>
      <vt:lpstr>2.2 Construct database  </vt:lpstr>
      <vt:lpstr>2.2.a construct tables</vt:lpstr>
      <vt:lpstr>2.2.b import real data</vt:lpstr>
      <vt:lpstr>2.2.c set constraints</vt:lpstr>
      <vt:lpstr>PowerPoint 演示文稿</vt:lpstr>
      <vt:lpstr>3. Database website </vt:lpstr>
      <vt:lpstr>3. Website</vt:lpstr>
      <vt:lpstr>3. Website</vt:lpstr>
      <vt:lpstr>3. Website ---Log In</vt:lpstr>
      <vt:lpstr>3. Website --New Player Register</vt:lpstr>
      <vt:lpstr>3. Website --Search Query</vt:lpstr>
      <vt:lpstr>3. Website --Search Query</vt:lpstr>
      <vt:lpstr>3. Website --League-Club Information</vt:lpstr>
      <vt:lpstr>4 Data Analysis  </vt:lpstr>
      <vt:lpstr>4.1 How does the total salaries of the BIG 6 clubs of English  Premiere League change from season 14/15 to 20/21?</vt:lpstr>
      <vt:lpstr>4.2 The rank of clubs in each of the "Big Five" European football  leagues in terms of total wage in season 20/21.</vt:lpstr>
      <vt:lpstr>4.2 The rank of clubs in each of the "Big Five" European football  leagues in terms of total wage in season 20/21.</vt:lpstr>
      <vt:lpstr>4.2 The rank of clubs in each of the "Big Five" European football  leagues in terms of total wage in season 20/21.</vt:lpstr>
      <vt:lpstr>4.2 The rank of clubs in each of the "Big Five" European football  leagues in terms of total wage in season 20/21.</vt:lpstr>
      <vt:lpstr>4.2 The rank of clubs in each of the "Big Five" European football  leagues in terms of total wage in season 20/21.</vt:lpstr>
      <vt:lpstr>4.2 The rank of clubs in each of the "Big Five" European football  leagues in terms of total wage in season 20/21.</vt:lpstr>
      <vt:lpstr>4.3 A Comparison of the Big 3 Clubs of La Liga in Terms of Overall  Ratings of Different Positions from Season 18/19  to 20/21.</vt:lpstr>
      <vt:lpstr>5. Create index on attributes  </vt:lpstr>
      <vt:lpstr>4.1 Decide index type</vt:lpstr>
      <vt:lpstr>4.1 Decide index type</vt:lpstr>
      <vt:lpstr>4.1 Decide index type</vt:lpstr>
      <vt:lpstr>4.1 Decide index type</vt:lpstr>
      <vt:lpstr>4.1 Decide index type</vt:lpstr>
      <vt:lpstr>4.2 Implementation</vt:lpstr>
      <vt:lpstr>4.2 Implementation</vt:lpstr>
      <vt:lpstr>4.3 Test sample</vt:lpstr>
      <vt:lpstr>4.3 Test sample</vt:lpstr>
      <vt:lpstr>Work assignments &amp; distribution </vt:lpstr>
      <vt:lpstr>References</vt:lpstr>
      <vt:lpstr>Pictures: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ERG3010 PROJEKT</dc:title>
  <dc:creator>吴 畏</dc:creator>
  <cp:lastModifiedBy>吴 畏</cp:lastModifiedBy>
  <cp:revision>264</cp:revision>
  <dcterms:created xsi:type="dcterms:W3CDTF">2020-11-27T18:19:00Z</dcterms:created>
  <dcterms:modified xsi:type="dcterms:W3CDTF">2021-04-24T10:22:24Z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2052-11.1.0.10463</vt:lpwstr>
  </property>
  <property fmtid="{D5CDD505-2E9C-101B-9397-08002B2CF9AE}" pid="3" name="ICV">
    <vt:lpwstr>EA487067915849F9B4A0618B6A16EBB9</vt:lpwstr>
  </property>
</Properties>
</file>